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7099300" cy="10234613"/>
  <p:defaultTextStyle>
    <a:defPPr>
      <a:defRPr lang="fr-FR"/>
    </a:defPPr>
    <a:lvl1pPr algn="ctr" rtl="0" fontAlgn="base">
      <a:spcBef>
        <a:spcPct val="0"/>
      </a:spcBef>
      <a:spcAft>
        <a:spcPct val="0"/>
      </a:spcAft>
      <a:defRPr sz="9100" b="1" kern="1200">
        <a:solidFill>
          <a:schemeClr val="tx1"/>
        </a:solidFill>
        <a:latin typeface="Arial" pitchFamily="34" charset="0"/>
        <a:ea typeface="ＭＳ Ｐゴシック" pitchFamily="34" charset="-128"/>
        <a:cs typeface="+mn-cs"/>
      </a:defRPr>
    </a:lvl1pPr>
    <a:lvl2pPr marL="457200" algn="ctr" rtl="0" fontAlgn="base">
      <a:spcBef>
        <a:spcPct val="0"/>
      </a:spcBef>
      <a:spcAft>
        <a:spcPct val="0"/>
      </a:spcAft>
      <a:defRPr sz="9100" b="1" kern="1200">
        <a:solidFill>
          <a:schemeClr val="tx1"/>
        </a:solidFill>
        <a:latin typeface="Arial" pitchFamily="34" charset="0"/>
        <a:ea typeface="ＭＳ Ｐゴシック" pitchFamily="34" charset="-128"/>
        <a:cs typeface="+mn-cs"/>
      </a:defRPr>
    </a:lvl2pPr>
    <a:lvl3pPr marL="914400" algn="ctr" rtl="0" fontAlgn="base">
      <a:spcBef>
        <a:spcPct val="0"/>
      </a:spcBef>
      <a:spcAft>
        <a:spcPct val="0"/>
      </a:spcAft>
      <a:defRPr sz="9100" b="1" kern="1200">
        <a:solidFill>
          <a:schemeClr val="tx1"/>
        </a:solidFill>
        <a:latin typeface="Arial" pitchFamily="34" charset="0"/>
        <a:ea typeface="ＭＳ Ｐゴシック" pitchFamily="34" charset="-128"/>
        <a:cs typeface="+mn-cs"/>
      </a:defRPr>
    </a:lvl3pPr>
    <a:lvl4pPr marL="1371600" algn="ctr" rtl="0" fontAlgn="base">
      <a:spcBef>
        <a:spcPct val="0"/>
      </a:spcBef>
      <a:spcAft>
        <a:spcPct val="0"/>
      </a:spcAft>
      <a:defRPr sz="9100" b="1" kern="1200">
        <a:solidFill>
          <a:schemeClr val="tx1"/>
        </a:solidFill>
        <a:latin typeface="Arial" pitchFamily="34" charset="0"/>
        <a:ea typeface="ＭＳ Ｐゴシック" pitchFamily="34" charset="-128"/>
        <a:cs typeface="+mn-cs"/>
      </a:defRPr>
    </a:lvl4pPr>
    <a:lvl5pPr marL="1828800" algn="ctr" rtl="0" fontAlgn="base">
      <a:spcBef>
        <a:spcPct val="0"/>
      </a:spcBef>
      <a:spcAft>
        <a:spcPct val="0"/>
      </a:spcAft>
      <a:defRPr sz="91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91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91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91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91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3F4"/>
    <a:srgbClr val="DFEFF1"/>
    <a:srgbClr val="00CCFF"/>
    <a:srgbClr val="EAEAEA"/>
    <a:srgbClr val="CCECFF"/>
    <a:srgbClr val="3333CC"/>
    <a:srgbClr val="3333FF"/>
    <a:srgbClr val="FF9933"/>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30" d="100"/>
          <a:sy n="30" d="100"/>
        </p:scale>
        <p:origin x="-948" y="-78"/>
      </p:cViewPr>
      <p:guideLst>
        <p:guide orient="horz" pos="13608"/>
        <p:guide pos="1020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646" tIns="47823" rIns="95646" bIns="47823" numCol="1" anchor="t" anchorCtr="0" compatLnSpc="1">
            <a:prstTxWarp prst="textNoShape">
              <a:avLst/>
            </a:prstTxWarp>
          </a:bodyPr>
          <a:lstStyle>
            <a:lvl1pPr algn="l" defTabSz="955675">
              <a:defRPr sz="1300" b="0">
                <a:latin typeface="Arial" charset="0"/>
                <a:ea typeface="+mn-ea"/>
                <a:cs typeface="+mn-cs"/>
              </a:defRPr>
            </a:lvl1pPr>
          </a:lstStyle>
          <a:p>
            <a:pPr>
              <a:defRPr/>
            </a:pPr>
            <a:endParaRPr lang="en-GB"/>
          </a:p>
        </p:txBody>
      </p:sp>
      <p:sp>
        <p:nvSpPr>
          <p:cNvPr id="3075"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646" tIns="47823" rIns="95646" bIns="47823" numCol="1" anchor="t" anchorCtr="0" compatLnSpc="1">
            <a:prstTxWarp prst="textNoShape">
              <a:avLst/>
            </a:prstTxWarp>
          </a:bodyPr>
          <a:lstStyle>
            <a:lvl1pPr algn="r" defTabSz="955675">
              <a:defRPr sz="1300" b="0">
                <a:latin typeface="Arial" charset="0"/>
                <a:ea typeface="+mn-ea"/>
                <a:cs typeface="+mn-cs"/>
              </a:defRPr>
            </a:lvl1pPr>
          </a:lstStyle>
          <a:p>
            <a:pPr>
              <a:defRPr/>
            </a:pPr>
            <a:endParaRPr lang="en-GB"/>
          </a:p>
        </p:txBody>
      </p:sp>
      <p:sp>
        <p:nvSpPr>
          <p:cNvPr id="3076"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646" tIns="47823" rIns="95646" bIns="47823" numCol="1" anchor="b" anchorCtr="0" compatLnSpc="1">
            <a:prstTxWarp prst="textNoShape">
              <a:avLst/>
            </a:prstTxWarp>
          </a:bodyPr>
          <a:lstStyle>
            <a:lvl1pPr algn="l" defTabSz="955675">
              <a:defRPr sz="1300" b="0">
                <a:latin typeface="Arial" charset="0"/>
                <a:ea typeface="+mn-ea"/>
                <a:cs typeface="+mn-cs"/>
              </a:defRPr>
            </a:lvl1pPr>
          </a:lstStyle>
          <a:p>
            <a:pPr>
              <a:defRPr/>
            </a:pPr>
            <a:endParaRPr lang="en-GB"/>
          </a:p>
        </p:txBody>
      </p:sp>
      <p:sp>
        <p:nvSpPr>
          <p:cNvPr id="3077"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646" tIns="47823" rIns="95646" bIns="47823" numCol="1" anchor="b" anchorCtr="0" compatLnSpc="1">
            <a:prstTxWarp prst="textNoShape">
              <a:avLst/>
            </a:prstTxWarp>
          </a:bodyPr>
          <a:lstStyle>
            <a:lvl1pPr algn="r" defTabSz="955675">
              <a:defRPr sz="1300" b="0"/>
            </a:lvl1pPr>
          </a:lstStyle>
          <a:p>
            <a:fld id="{F467DF45-5B68-4E15-8149-F4AB20A0BEA0}" type="slidenum">
              <a:rPr lang="en-GB"/>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646" tIns="47823" rIns="95646" bIns="47823" numCol="1" anchor="t" anchorCtr="0" compatLnSpc="1">
            <a:prstTxWarp prst="textNoShape">
              <a:avLst/>
            </a:prstTxWarp>
          </a:bodyPr>
          <a:lstStyle>
            <a:lvl1pPr algn="l" defTabSz="955675">
              <a:defRPr sz="1300" b="0">
                <a:latin typeface="Arial" charset="0"/>
                <a:ea typeface="+mn-ea"/>
                <a:cs typeface="+mn-cs"/>
              </a:defRPr>
            </a:lvl1pPr>
          </a:lstStyle>
          <a:p>
            <a:pPr>
              <a:defRPr/>
            </a:pPr>
            <a:endParaRPr lang="en-GB"/>
          </a:p>
        </p:txBody>
      </p:sp>
      <p:sp>
        <p:nvSpPr>
          <p:cNvPr id="4099"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5646" tIns="47823" rIns="95646" bIns="47823" numCol="1" anchor="t" anchorCtr="0" compatLnSpc="1">
            <a:prstTxWarp prst="textNoShape">
              <a:avLst/>
            </a:prstTxWarp>
          </a:bodyPr>
          <a:lstStyle>
            <a:lvl1pPr algn="r" defTabSz="955675">
              <a:defRPr sz="1300" b="0">
                <a:latin typeface="Arial" charset="0"/>
                <a:ea typeface="+mn-ea"/>
                <a:cs typeface="+mn-cs"/>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2112963" y="768350"/>
            <a:ext cx="2876550"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5646" tIns="47823" rIns="95646" bIns="47823"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4102"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5646" tIns="47823" rIns="95646" bIns="47823" numCol="1" anchor="b" anchorCtr="0" compatLnSpc="1">
            <a:prstTxWarp prst="textNoShape">
              <a:avLst/>
            </a:prstTxWarp>
          </a:bodyPr>
          <a:lstStyle>
            <a:lvl1pPr algn="l" defTabSz="955675">
              <a:defRPr sz="1300" b="0">
                <a:latin typeface="Arial" charset="0"/>
                <a:ea typeface="+mn-ea"/>
                <a:cs typeface="+mn-cs"/>
              </a:defRPr>
            </a:lvl1pPr>
          </a:lstStyle>
          <a:p>
            <a:pPr>
              <a:defRPr/>
            </a:pPr>
            <a:endParaRPr lang="en-GB"/>
          </a:p>
        </p:txBody>
      </p:sp>
      <p:sp>
        <p:nvSpPr>
          <p:cNvPr id="4103"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5646" tIns="47823" rIns="95646" bIns="47823" numCol="1" anchor="b" anchorCtr="0" compatLnSpc="1">
            <a:prstTxWarp prst="textNoShape">
              <a:avLst/>
            </a:prstTxWarp>
          </a:bodyPr>
          <a:lstStyle>
            <a:lvl1pPr algn="r" defTabSz="955675">
              <a:defRPr sz="1300" b="0"/>
            </a:lvl1pPr>
          </a:lstStyle>
          <a:p>
            <a:fld id="{33429263-5EEC-4995-BD6C-29CED359CB52}" type="slidenum">
              <a:rPr lang="en-GB"/>
              <a:pPr/>
              <a:t>‹N°›</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073E5293-E850-4D90-81A1-C469109E29F7}" type="slidenum">
              <a:rPr lang="en-GB"/>
              <a:pPr/>
              <a:t>0</a:t>
            </a:fld>
            <a:endParaRPr lang="en-GB"/>
          </a:p>
        </p:txBody>
      </p:sp>
      <p:sp>
        <p:nvSpPr>
          <p:cNvPr id="16386" name="Rectangle 2"/>
          <p:cNvSpPr>
            <a:spLocks noGrp="1" noRot="1" noChangeAspect="1" noChangeArrowheads="1" noTextEdit="1"/>
          </p:cNvSpPr>
          <p:nvPr>
            <p:ph type="sldImg"/>
          </p:nvPr>
        </p:nvSpPr>
        <p:spPr>
          <a:xfrm>
            <a:off x="2112963" y="768350"/>
            <a:ext cx="2876550" cy="3836988"/>
          </a:xfrm>
          <a:ln/>
        </p:spPr>
      </p:sp>
      <p:sp>
        <p:nvSpPr>
          <p:cNvPr id="16387" name="Rectangle 3"/>
          <p:cNvSpPr>
            <a:spLocks noGrp="1" noChangeArrowheads="1"/>
          </p:cNvSpPr>
          <p:nvPr>
            <p:ph type="body" idx="1"/>
          </p:nvPr>
        </p:nvSpPr>
        <p:spPr>
          <a:noFill/>
          <a:ln/>
        </p:spPr>
        <p:txBody>
          <a:bodyPr/>
          <a:lstStyle/>
          <a:p>
            <a:pPr eaLnBrk="1" hangingPunct="1"/>
            <a:endParaRPr lang="en-GB"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305" y="13421322"/>
            <a:ext cx="27543443" cy="926097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860609" y="24482524"/>
            <a:ext cx="22682835" cy="1104245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B59EA1C-03E3-4593-940E-FBF01A7A843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F8B960C1-850B-43B8-B91D-75EF6323EF32}"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492936" y="1723879"/>
            <a:ext cx="7289439" cy="368697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621677" y="1723879"/>
            <a:ext cx="21729861" cy="368697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22B20045-BD80-4F50-ACD5-65DFAEE0CA62}"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C3637D9B-A727-479C-8370-533B0E349FA5}"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921" y="27762845"/>
            <a:ext cx="27543443" cy="8581876"/>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559921" y="18311664"/>
            <a:ext cx="27543443" cy="945118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8B08A416-5962-4558-B508-216F56BB553C}"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621676" y="10088761"/>
            <a:ext cx="14509649" cy="285049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6272725" y="10088761"/>
            <a:ext cx="14509650" cy="285049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78E85DBB-3A5C-448D-B067-46E5059EB4AD}"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620204" y="1730573"/>
            <a:ext cx="29163645" cy="72009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620204" y="9670852"/>
            <a:ext cx="14316698" cy="40304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620204" y="13701269"/>
            <a:ext cx="14316698" cy="248937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1257" y="9670852"/>
            <a:ext cx="14322590" cy="40304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6461257" y="13701269"/>
            <a:ext cx="14322590" cy="248937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fld id="{4C35ABF8-EE26-43AF-930B-F9FD792DC67E}"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fld id="{C30D843B-E2B0-45BB-9F93-17CA468B4BE1}"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fld id="{EBE0968A-A454-4D08-A2DE-154435D31471}"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04" y="1719860"/>
            <a:ext cx="10660932" cy="7321451"/>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12668511" y="1719860"/>
            <a:ext cx="18115336" cy="36875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04" y="9041308"/>
            <a:ext cx="10660932" cy="29553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6678A310-5162-4274-A1AB-0D17EEDF068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1195" y="30243515"/>
            <a:ext cx="19442430" cy="357098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6351195" y="3860306"/>
            <a:ext cx="19442430" cy="259237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51195" y="33814497"/>
            <a:ext cx="19442430" cy="50698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8906FBBF-07AA-4F4E-AEBF-7F575E34D7CB}"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2056" y="1723877"/>
            <a:ext cx="29159939" cy="7207597"/>
          </a:xfrm>
          <a:prstGeom prst="rect">
            <a:avLst/>
          </a:prstGeom>
          <a:noFill/>
          <a:ln w="9525">
            <a:noFill/>
            <a:miter lim="800000"/>
            <a:headEnd/>
            <a:tailEnd/>
          </a:ln>
        </p:spPr>
        <p:txBody>
          <a:bodyPr vert="horz" wrap="square" lIns="458028" tIns="229012" rIns="458028" bIns="229012"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1622056" y="10088761"/>
            <a:ext cx="29159939" cy="28504902"/>
          </a:xfrm>
          <a:prstGeom prst="rect">
            <a:avLst/>
          </a:prstGeom>
          <a:noFill/>
          <a:ln w="9525">
            <a:noFill/>
            <a:miter lim="800000"/>
            <a:headEnd/>
            <a:tailEnd/>
          </a:ln>
        </p:spPr>
        <p:txBody>
          <a:bodyPr vert="horz" wrap="square" lIns="458028" tIns="229012" rIns="458028" bIns="229012"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1622055" y="39341078"/>
            <a:ext cx="7557777" cy="3005733"/>
          </a:xfrm>
          <a:prstGeom prst="rect">
            <a:avLst/>
          </a:prstGeom>
          <a:noFill/>
          <a:ln w="9525">
            <a:noFill/>
            <a:miter lim="800000"/>
            <a:headEnd/>
            <a:tailEnd/>
          </a:ln>
          <a:effectLst/>
        </p:spPr>
        <p:txBody>
          <a:bodyPr vert="horz" wrap="square" lIns="458028" tIns="229012" rIns="458028" bIns="229012" numCol="1" anchor="t" anchorCtr="0" compatLnSpc="1">
            <a:prstTxWarp prst="textNoShape">
              <a:avLst/>
            </a:prstTxWarp>
          </a:bodyPr>
          <a:lstStyle>
            <a:lvl1pPr algn="l">
              <a:defRPr sz="7200" b="0">
                <a:latin typeface="Arial" charset="0"/>
                <a:ea typeface="+mn-ea"/>
                <a:cs typeface="+mn-cs"/>
              </a:defRPr>
            </a:lvl1pPr>
          </a:lstStyle>
          <a:p>
            <a:pPr>
              <a:defRPr/>
            </a:pPr>
            <a:endParaRPr lang="fr-FR"/>
          </a:p>
        </p:txBody>
      </p:sp>
      <p:sp>
        <p:nvSpPr>
          <p:cNvPr id="1029" name="Rectangle 5"/>
          <p:cNvSpPr>
            <a:spLocks noGrp="1" noChangeArrowheads="1"/>
          </p:cNvSpPr>
          <p:nvPr>
            <p:ph type="ftr" sz="quarter" idx="3"/>
          </p:nvPr>
        </p:nvSpPr>
        <p:spPr bwMode="auto">
          <a:xfrm>
            <a:off x="11072498" y="39341078"/>
            <a:ext cx="10260665" cy="3005733"/>
          </a:xfrm>
          <a:prstGeom prst="rect">
            <a:avLst/>
          </a:prstGeom>
          <a:noFill/>
          <a:ln w="9525">
            <a:noFill/>
            <a:miter lim="800000"/>
            <a:headEnd/>
            <a:tailEnd/>
          </a:ln>
          <a:effectLst/>
        </p:spPr>
        <p:txBody>
          <a:bodyPr vert="horz" wrap="square" lIns="458028" tIns="229012" rIns="458028" bIns="229012" numCol="1" anchor="t" anchorCtr="0" compatLnSpc="1">
            <a:prstTxWarp prst="textNoShape">
              <a:avLst/>
            </a:prstTxWarp>
          </a:bodyPr>
          <a:lstStyle>
            <a:lvl1pPr>
              <a:defRPr sz="7200" b="0">
                <a:latin typeface="Arial" charset="0"/>
                <a:ea typeface="+mn-ea"/>
                <a:cs typeface="+mn-cs"/>
              </a:defRPr>
            </a:lvl1pPr>
          </a:lstStyle>
          <a:p>
            <a:pPr>
              <a:defRPr/>
            </a:pPr>
            <a:endParaRPr lang="fr-FR"/>
          </a:p>
        </p:txBody>
      </p:sp>
      <p:sp>
        <p:nvSpPr>
          <p:cNvPr id="1030" name="Rectangle 6"/>
          <p:cNvSpPr>
            <a:spLocks noGrp="1" noChangeArrowheads="1"/>
          </p:cNvSpPr>
          <p:nvPr>
            <p:ph type="sldNum" sz="quarter" idx="4"/>
          </p:nvPr>
        </p:nvSpPr>
        <p:spPr bwMode="auto">
          <a:xfrm>
            <a:off x="23224218" y="39341078"/>
            <a:ext cx="7557777" cy="3005733"/>
          </a:xfrm>
          <a:prstGeom prst="rect">
            <a:avLst/>
          </a:prstGeom>
          <a:noFill/>
          <a:ln w="9525">
            <a:noFill/>
            <a:miter lim="800000"/>
            <a:headEnd/>
            <a:tailEnd/>
          </a:ln>
          <a:effectLst/>
        </p:spPr>
        <p:txBody>
          <a:bodyPr vert="horz" wrap="square" lIns="458028" tIns="229012" rIns="458028" bIns="229012" numCol="1" anchor="t" anchorCtr="0" compatLnSpc="1">
            <a:prstTxWarp prst="textNoShape">
              <a:avLst/>
            </a:prstTxWarp>
          </a:bodyPr>
          <a:lstStyle>
            <a:lvl1pPr algn="r">
              <a:defRPr sz="7200" b="0"/>
            </a:lvl1pPr>
          </a:lstStyle>
          <a:p>
            <a:fld id="{B689442D-A1DE-4ED5-910F-D91DF404F418}"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8350" rtl="0" eaLnBrk="0" fontAlgn="base" hangingPunct="0">
        <a:spcBef>
          <a:spcPct val="0"/>
        </a:spcBef>
        <a:spcAft>
          <a:spcPct val="0"/>
        </a:spcAft>
        <a:defRPr sz="21900">
          <a:solidFill>
            <a:schemeClr val="tx2"/>
          </a:solidFill>
          <a:latin typeface="+mj-lt"/>
          <a:ea typeface="ＭＳ Ｐゴシック" charset="0"/>
          <a:cs typeface="ＭＳ Ｐゴシック" charset="0"/>
        </a:defRPr>
      </a:lvl1pPr>
      <a:lvl2pPr algn="ctr" defTabSz="4578350" rtl="0" eaLnBrk="0" fontAlgn="base" hangingPunct="0">
        <a:spcBef>
          <a:spcPct val="0"/>
        </a:spcBef>
        <a:spcAft>
          <a:spcPct val="0"/>
        </a:spcAft>
        <a:defRPr sz="21900">
          <a:solidFill>
            <a:schemeClr val="tx2"/>
          </a:solidFill>
          <a:latin typeface="Arial" charset="0"/>
          <a:ea typeface="ＭＳ Ｐゴシック" charset="0"/>
          <a:cs typeface="ＭＳ Ｐゴシック" charset="0"/>
        </a:defRPr>
      </a:lvl2pPr>
      <a:lvl3pPr algn="ctr" defTabSz="4578350" rtl="0" eaLnBrk="0" fontAlgn="base" hangingPunct="0">
        <a:spcBef>
          <a:spcPct val="0"/>
        </a:spcBef>
        <a:spcAft>
          <a:spcPct val="0"/>
        </a:spcAft>
        <a:defRPr sz="21900">
          <a:solidFill>
            <a:schemeClr val="tx2"/>
          </a:solidFill>
          <a:latin typeface="Arial" charset="0"/>
          <a:ea typeface="ＭＳ Ｐゴシック" charset="0"/>
          <a:cs typeface="ＭＳ Ｐゴシック" charset="0"/>
        </a:defRPr>
      </a:lvl3pPr>
      <a:lvl4pPr algn="ctr" defTabSz="4578350" rtl="0" eaLnBrk="0" fontAlgn="base" hangingPunct="0">
        <a:spcBef>
          <a:spcPct val="0"/>
        </a:spcBef>
        <a:spcAft>
          <a:spcPct val="0"/>
        </a:spcAft>
        <a:defRPr sz="21900">
          <a:solidFill>
            <a:schemeClr val="tx2"/>
          </a:solidFill>
          <a:latin typeface="Arial" charset="0"/>
          <a:ea typeface="ＭＳ Ｐゴシック" charset="0"/>
          <a:cs typeface="ＭＳ Ｐゴシック" charset="0"/>
        </a:defRPr>
      </a:lvl4pPr>
      <a:lvl5pPr algn="ctr" defTabSz="4578350" rtl="0" eaLnBrk="0" fontAlgn="base" hangingPunct="0">
        <a:spcBef>
          <a:spcPct val="0"/>
        </a:spcBef>
        <a:spcAft>
          <a:spcPct val="0"/>
        </a:spcAft>
        <a:defRPr sz="21900">
          <a:solidFill>
            <a:schemeClr val="tx2"/>
          </a:solidFill>
          <a:latin typeface="Arial" charset="0"/>
          <a:ea typeface="ＭＳ Ｐゴシック" charset="0"/>
          <a:cs typeface="ＭＳ Ｐゴシック" charset="0"/>
        </a:defRPr>
      </a:lvl5pPr>
      <a:lvl6pPr marL="457200" algn="ctr" defTabSz="4578350" rtl="0" fontAlgn="base">
        <a:spcBef>
          <a:spcPct val="0"/>
        </a:spcBef>
        <a:spcAft>
          <a:spcPct val="0"/>
        </a:spcAft>
        <a:defRPr sz="21900">
          <a:solidFill>
            <a:schemeClr val="tx2"/>
          </a:solidFill>
          <a:latin typeface="Arial" charset="0"/>
        </a:defRPr>
      </a:lvl6pPr>
      <a:lvl7pPr marL="914400" algn="ctr" defTabSz="4578350" rtl="0" fontAlgn="base">
        <a:spcBef>
          <a:spcPct val="0"/>
        </a:spcBef>
        <a:spcAft>
          <a:spcPct val="0"/>
        </a:spcAft>
        <a:defRPr sz="21900">
          <a:solidFill>
            <a:schemeClr val="tx2"/>
          </a:solidFill>
          <a:latin typeface="Arial" charset="0"/>
        </a:defRPr>
      </a:lvl7pPr>
      <a:lvl8pPr marL="1371600" algn="ctr" defTabSz="4578350" rtl="0" fontAlgn="base">
        <a:spcBef>
          <a:spcPct val="0"/>
        </a:spcBef>
        <a:spcAft>
          <a:spcPct val="0"/>
        </a:spcAft>
        <a:defRPr sz="21900">
          <a:solidFill>
            <a:schemeClr val="tx2"/>
          </a:solidFill>
          <a:latin typeface="Arial" charset="0"/>
        </a:defRPr>
      </a:lvl8pPr>
      <a:lvl9pPr marL="1828800" algn="ctr" defTabSz="4578350" rtl="0" fontAlgn="base">
        <a:spcBef>
          <a:spcPct val="0"/>
        </a:spcBef>
        <a:spcAft>
          <a:spcPct val="0"/>
        </a:spcAft>
        <a:defRPr sz="21900">
          <a:solidFill>
            <a:schemeClr val="tx2"/>
          </a:solidFill>
          <a:latin typeface="Arial" charset="0"/>
        </a:defRPr>
      </a:lvl9pPr>
    </p:titleStyle>
    <p:bodyStyle>
      <a:lvl1pPr marL="1716088" indent="-1716088" algn="l" defTabSz="4578350" rtl="0" eaLnBrk="0" fontAlgn="base" hangingPunct="0">
        <a:spcBef>
          <a:spcPct val="20000"/>
        </a:spcBef>
        <a:spcAft>
          <a:spcPct val="0"/>
        </a:spcAft>
        <a:buChar char="•"/>
        <a:defRPr sz="15900">
          <a:solidFill>
            <a:schemeClr val="tx1"/>
          </a:solidFill>
          <a:latin typeface="+mn-lt"/>
          <a:ea typeface="ＭＳ Ｐゴシック" charset="0"/>
          <a:cs typeface="ＭＳ Ｐゴシック" charset="0"/>
        </a:defRPr>
      </a:lvl1pPr>
      <a:lvl2pPr marL="3719513" indent="-1430338" algn="l" defTabSz="4578350" rtl="0" eaLnBrk="0" fontAlgn="base" hangingPunct="0">
        <a:spcBef>
          <a:spcPct val="20000"/>
        </a:spcBef>
        <a:spcAft>
          <a:spcPct val="0"/>
        </a:spcAft>
        <a:buChar char="–"/>
        <a:defRPr sz="13800">
          <a:solidFill>
            <a:schemeClr val="tx1"/>
          </a:solidFill>
          <a:latin typeface="+mn-lt"/>
          <a:ea typeface="ＭＳ Ｐゴシック" charset="0"/>
        </a:defRPr>
      </a:lvl2pPr>
      <a:lvl3pPr marL="5727700" indent="-1149350" algn="l" defTabSz="4578350" rtl="0" eaLnBrk="0" fontAlgn="base" hangingPunct="0">
        <a:spcBef>
          <a:spcPct val="20000"/>
        </a:spcBef>
        <a:spcAft>
          <a:spcPct val="0"/>
        </a:spcAft>
        <a:buChar char="•"/>
        <a:defRPr sz="12200">
          <a:solidFill>
            <a:schemeClr val="tx1"/>
          </a:solidFill>
          <a:latin typeface="+mn-lt"/>
          <a:ea typeface="ＭＳ Ｐゴシック" charset="0"/>
        </a:defRPr>
      </a:lvl3pPr>
      <a:lvl4pPr marL="8016875" indent="-1143000" algn="l" defTabSz="4578350" rtl="0" eaLnBrk="0" fontAlgn="base" hangingPunct="0">
        <a:spcBef>
          <a:spcPct val="20000"/>
        </a:spcBef>
        <a:spcAft>
          <a:spcPct val="0"/>
        </a:spcAft>
        <a:buChar char="–"/>
        <a:defRPr sz="10100">
          <a:solidFill>
            <a:schemeClr val="tx1"/>
          </a:solidFill>
          <a:latin typeface="+mn-lt"/>
          <a:ea typeface="ＭＳ Ｐゴシック" charset="0"/>
        </a:defRPr>
      </a:lvl4pPr>
      <a:lvl5pPr marL="10306050" indent="-1149350" algn="l" defTabSz="4578350" rtl="0" eaLnBrk="0" fontAlgn="base" hangingPunct="0">
        <a:spcBef>
          <a:spcPct val="20000"/>
        </a:spcBef>
        <a:spcAft>
          <a:spcPct val="0"/>
        </a:spcAft>
        <a:buChar char="»"/>
        <a:defRPr sz="10100">
          <a:solidFill>
            <a:schemeClr val="tx1"/>
          </a:solidFill>
          <a:latin typeface="+mn-lt"/>
          <a:ea typeface="ＭＳ Ｐゴシック" charset="0"/>
        </a:defRPr>
      </a:lvl5pPr>
      <a:lvl6pPr marL="10763250" indent="-1149350" algn="l" defTabSz="4578350" rtl="0" fontAlgn="base">
        <a:spcBef>
          <a:spcPct val="20000"/>
        </a:spcBef>
        <a:spcAft>
          <a:spcPct val="0"/>
        </a:spcAft>
        <a:buChar char="»"/>
        <a:defRPr sz="10100">
          <a:solidFill>
            <a:schemeClr val="tx1"/>
          </a:solidFill>
          <a:latin typeface="+mn-lt"/>
        </a:defRPr>
      </a:lvl6pPr>
      <a:lvl7pPr marL="11220450" indent="-1149350" algn="l" defTabSz="4578350" rtl="0" fontAlgn="base">
        <a:spcBef>
          <a:spcPct val="20000"/>
        </a:spcBef>
        <a:spcAft>
          <a:spcPct val="0"/>
        </a:spcAft>
        <a:buChar char="»"/>
        <a:defRPr sz="10100">
          <a:solidFill>
            <a:schemeClr val="tx1"/>
          </a:solidFill>
          <a:latin typeface="+mn-lt"/>
        </a:defRPr>
      </a:lvl7pPr>
      <a:lvl8pPr marL="11677650" indent="-1149350" algn="l" defTabSz="4578350" rtl="0" fontAlgn="base">
        <a:spcBef>
          <a:spcPct val="20000"/>
        </a:spcBef>
        <a:spcAft>
          <a:spcPct val="0"/>
        </a:spcAft>
        <a:buChar char="»"/>
        <a:defRPr sz="10100">
          <a:solidFill>
            <a:schemeClr val="tx1"/>
          </a:solidFill>
          <a:latin typeface="+mn-lt"/>
        </a:defRPr>
      </a:lvl8pPr>
      <a:lvl9pPr marL="12134850" indent="-1149350" algn="l" defTabSz="4578350" rtl="0" fontAlgn="base">
        <a:spcBef>
          <a:spcPct val="20000"/>
        </a:spcBef>
        <a:spcAft>
          <a:spcPct val="0"/>
        </a:spcAft>
        <a:buChar char="»"/>
        <a:defRPr sz="101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1" name="AutoShape 543"/>
          <p:cNvSpPr>
            <a:spLocks noChangeArrowheads="1"/>
          </p:cNvSpPr>
          <p:nvPr/>
        </p:nvSpPr>
        <p:spPr bwMode="auto">
          <a:xfrm>
            <a:off x="639480" y="6666459"/>
            <a:ext cx="15051123" cy="692497"/>
          </a:xfrm>
          <a:prstGeom prst="roundRect">
            <a:avLst>
              <a:gd name="adj" fmla="val 16667"/>
            </a:avLst>
          </a:prstGeom>
          <a:solidFill>
            <a:schemeClr val="accent1">
              <a:lumMod val="75000"/>
            </a:schemeClr>
          </a:solidFill>
          <a:ln w="9525">
            <a:noFill/>
            <a:round/>
            <a:headEnd/>
            <a:tailEnd/>
          </a:ln>
          <a:effectLst/>
        </p:spPr>
        <p:txBody>
          <a:bodyPr wrap="none" anchor="ctr"/>
          <a:lstStyle/>
          <a:p>
            <a:pPr>
              <a:defRPr/>
            </a:pPr>
            <a:r>
              <a:rPr lang="fr-FR" sz="3600" dirty="0">
                <a:latin typeface="Times New Roman" pitchFamily="18" charset="0"/>
                <a:ea typeface="+mn-ea"/>
                <a:cs typeface="Times New Roman" pitchFamily="18" charset="0"/>
              </a:rPr>
              <a:t>Introduction </a:t>
            </a:r>
            <a:r>
              <a:rPr lang="fr-FR" sz="3600" dirty="0" smtClean="0">
                <a:latin typeface="Times New Roman" pitchFamily="18" charset="0"/>
                <a:ea typeface="+mn-ea"/>
                <a:cs typeface="Times New Roman" pitchFamily="18" charset="0"/>
              </a:rPr>
              <a:t>&amp; Objectives</a:t>
            </a:r>
            <a:endParaRPr lang="fr-FR" sz="3600" dirty="0">
              <a:latin typeface="Times New Roman" pitchFamily="18" charset="0"/>
              <a:ea typeface="+mn-ea"/>
              <a:cs typeface="Times New Roman" pitchFamily="18" charset="0"/>
            </a:endParaRPr>
          </a:p>
        </p:txBody>
      </p:sp>
      <p:sp>
        <p:nvSpPr>
          <p:cNvPr id="15363" name="AutoShape 547"/>
          <p:cNvSpPr>
            <a:spLocks noChangeArrowheads="1"/>
          </p:cNvSpPr>
          <p:nvPr/>
        </p:nvSpPr>
        <p:spPr bwMode="auto">
          <a:xfrm>
            <a:off x="505785" y="14433947"/>
            <a:ext cx="31302277" cy="1639491"/>
          </a:xfrm>
          <a:prstGeom prst="roundRect">
            <a:avLst>
              <a:gd name="adj" fmla="val 16667"/>
            </a:avLst>
          </a:prstGeom>
          <a:noFill/>
          <a:ln w="9525">
            <a:noFill/>
            <a:round/>
            <a:headEnd/>
            <a:tailEnd/>
          </a:ln>
        </p:spPr>
        <p:txBody>
          <a:bodyPr wrap="none" anchor="ctr"/>
          <a:lstStyle/>
          <a:p>
            <a:endParaRPr lang="fr-FR"/>
          </a:p>
        </p:txBody>
      </p:sp>
      <p:sp>
        <p:nvSpPr>
          <p:cNvPr id="15365" name="ZoneTexte 117"/>
          <p:cNvSpPr txBox="1">
            <a:spLocks noChangeArrowheads="1"/>
          </p:cNvSpPr>
          <p:nvPr/>
        </p:nvSpPr>
        <p:spPr bwMode="auto">
          <a:xfrm>
            <a:off x="0" y="1814374"/>
            <a:ext cx="32404050"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100" b="1">
                <a:solidFill>
                  <a:schemeClr val="tx1"/>
                </a:solidFill>
                <a:latin typeface="Arial" charset="0"/>
                <a:ea typeface="ＭＳ Ｐゴシック" charset="0"/>
                <a:cs typeface="ＭＳ Ｐゴシック" charset="0"/>
              </a:defRPr>
            </a:lvl1pPr>
            <a:lvl2pPr marL="742950" indent="-285750" eaLnBrk="0" hangingPunct="0">
              <a:defRPr sz="9100" b="1">
                <a:solidFill>
                  <a:schemeClr val="tx1"/>
                </a:solidFill>
                <a:latin typeface="Arial" charset="0"/>
                <a:ea typeface="ＭＳ Ｐゴシック" charset="0"/>
              </a:defRPr>
            </a:lvl2pPr>
            <a:lvl3pPr marL="1143000" indent="-228600" eaLnBrk="0" hangingPunct="0">
              <a:defRPr sz="9100" b="1">
                <a:solidFill>
                  <a:schemeClr val="tx1"/>
                </a:solidFill>
                <a:latin typeface="Arial" charset="0"/>
                <a:ea typeface="ＭＳ Ｐゴシック" charset="0"/>
              </a:defRPr>
            </a:lvl3pPr>
            <a:lvl4pPr marL="1600200" indent="-228600" eaLnBrk="0" hangingPunct="0">
              <a:defRPr sz="9100" b="1">
                <a:solidFill>
                  <a:schemeClr val="tx1"/>
                </a:solidFill>
                <a:latin typeface="Arial" charset="0"/>
                <a:ea typeface="ＭＳ Ｐゴシック" charset="0"/>
              </a:defRPr>
            </a:lvl4pPr>
            <a:lvl5pPr marL="2057400" indent="-228600" eaLnBrk="0" hangingPunct="0">
              <a:defRPr sz="91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91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91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91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9100" b="1">
                <a:solidFill>
                  <a:schemeClr val="tx1"/>
                </a:solidFill>
                <a:latin typeface="Arial" charset="0"/>
                <a:ea typeface="ＭＳ Ｐゴシック" charset="0"/>
              </a:defRPr>
            </a:lvl9pPr>
          </a:lstStyle>
          <a:p>
            <a:pPr eaLnBrk="1" hangingPunct="1">
              <a:defRPr/>
            </a:pPr>
            <a:r>
              <a:rPr lang="fr-FR" sz="3600" dirty="0" smtClean="0">
                <a:latin typeface="Times New Roman" pitchFamily="18" charset="0"/>
                <a:cs typeface="Times New Roman" pitchFamily="18" charset="0"/>
              </a:rPr>
              <a:t>TITLE</a:t>
            </a:r>
            <a:r>
              <a:rPr lang="fr-FR" sz="3600" dirty="0" smtClean="0">
                <a:latin typeface="+mj-lt"/>
              </a:rPr>
              <a:t>: </a:t>
            </a:r>
            <a:r>
              <a:rPr lang="en-US" sz="3600" dirty="0" smtClean="0">
                <a:latin typeface="Times New Roman" pitchFamily="18" charset="0"/>
                <a:cs typeface="Times New Roman" pitchFamily="18" charset="0"/>
              </a:rPr>
              <a:t>ANTHROPOLOGICAL APPROACH ON THE REASONS OF MALARIA PERSISTENCE IN BURKINA FASO: PREVENTION MEASURES, LOGICAL AND CARE PRACTICES IN RURAL AND HOSPITAL AREA. </a:t>
            </a:r>
            <a:endParaRPr lang="fr-FR" sz="3600" dirty="0" smtClean="0">
              <a:latin typeface="Times New Roman" pitchFamily="18" charset="0"/>
              <a:cs typeface="Times New Roman" pitchFamily="18" charset="0"/>
            </a:endParaRPr>
          </a:p>
          <a:p>
            <a:pPr eaLnBrk="1" hangingPunct="1">
              <a:defRPr/>
            </a:pPr>
            <a:endParaRPr lang="fr-FR" sz="3600" dirty="0" smtClean="0">
              <a:latin typeface="+mj-lt"/>
            </a:endParaRPr>
          </a:p>
        </p:txBody>
      </p:sp>
      <p:sp>
        <p:nvSpPr>
          <p:cNvPr id="121" name="AutoShape 543"/>
          <p:cNvSpPr>
            <a:spLocks noChangeArrowheads="1"/>
          </p:cNvSpPr>
          <p:nvPr/>
        </p:nvSpPr>
        <p:spPr bwMode="auto">
          <a:xfrm>
            <a:off x="16713448" y="6666459"/>
            <a:ext cx="14978638" cy="692497"/>
          </a:xfrm>
          <a:prstGeom prst="roundRect">
            <a:avLst>
              <a:gd name="adj" fmla="val 16667"/>
            </a:avLst>
          </a:prstGeom>
          <a:solidFill>
            <a:schemeClr val="accent1">
              <a:lumMod val="75000"/>
            </a:schemeClr>
          </a:solidFill>
          <a:ln w="9525">
            <a:noFill/>
            <a:round/>
            <a:headEnd/>
            <a:tailEnd/>
          </a:ln>
          <a:effectLst/>
        </p:spPr>
        <p:txBody>
          <a:bodyPr wrap="none" anchor="ctr"/>
          <a:lstStyle/>
          <a:p>
            <a:r>
              <a:rPr lang="fr-FR" sz="3600" dirty="0" err="1" smtClean="0">
                <a:latin typeface="Times New Roman" pitchFamily="18" charset="0"/>
                <a:cs typeface="Times New Roman" pitchFamily="18" charset="0"/>
              </a:rPr>
              <a:t>Methodology</a:t>
            </a:r>
            <a:endParaRPr lang="fr-FR" sz="3600" dirty="0">
              <a:latin typeface="Times New Roman" pitchFamily="18" charset="0"/>
              <a:cs typeface="Times New Roman" pitchFamily="18" charset="0"/>
            </a:endParaRPr>
          </a:p>
        </p:txBody>
      </p:sp>
      <p:sp>
        <p:nvSpPr>
          <p:cNvPr id="15371" name="ZoneTexte 123"/>
          <p:cNvSpPr txBox="1">
            <a:spLocks noChangeArrowheads="1"/>
          </p:cNvSpPr>
          <p:nvPr/>
        </p:nvSpPr>
        <p:spPr bwMode="auto">
          <a:xfrm>
            <a:off x="504175" y="3519957"/>
            <a:ext cx="31395701" cy="4124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endParaRPr lang="fr-FR" sz="4800" baseline="30000" dirty="0" smtClean="0"/>
          </a:p>
          <a:p>
            <a:pPr marL="914400" lvl="1" indent="-457200" algn="l">
              <a:lnSpc>
                <a:spcPct val="150000"/>
              </a:lnSpc>
            </a:pPr>
            <a:r>
              <a:rPr lang="fr-FR" sz="3200" baseline="30000" dirty="0" smtClean="0">
                <a:latin typeface="Times New Roman" pitchFamily="18" charset="0"/>
                <a:cs typeface="Times New Roman" pitchFamily="18" charset="0"/>
              </a:rPr>
              <a:t>AUTEURS: Adama TRAORE1-3, Lea TOE/PARE2,</a:t>
            </a:r>
            <a:r>
              <a:rPr lang="fr-FR" sz="3200" dirty="0" smtClean="0">
                <a:latin typeface="Times New Roman" pitchFamily="18" charset="0"/>
                <a:cs typeface="Times New Roman" pitchFamily="18" charset="0"/>
              </a:rPr>
              <a:t> </a:t>
            </a:r>
            <a:r>
              <a:rPr lang="fr-FR" sz="3200" baseline="30000" dirty="0" smtClean="0">
                <a:latin typeface="Times New Roman" pitchFamily="18" charset="0"/>
                <a:cs typeface="Times New Roman" pitchFamily="18" charset="0"/>
              </a:rPr>
              <a:t>N’</a:t>
            </a:r>
            <a:r>
              <a:rPr lang="fr-FR" sz="3200" baseline="30000" dirty="0" err="1" smtClean="0">
                <a:latin typeface="Times New Roman" pitchFamily="18" charset="0"/>
                <a:cs typeface="Times New Roman" pitchFamily="18" charset="0"/>
              </a:rPr>
              <a:t>Falé</a:t>
            </a:r>
            <a:r>
              <a:rPr lang="fr-FR" sz="3200" baseline="30000" dirty="0" smtClean="0">
                <a:latin typeface="Times New Roman" pitchFamily="18" charset="0"/>
                <a:cs typeface="Times New Roman" pitchFamily="18" charset="0"/>
              </a:rPr>
              <a:t> SAGNON1 ,, Hilary RANSON4,</a:t>
            </a:r>
            <a:r>
              <a:rPr lang="fr-FR" sz="3200" dirty="0" smtClean="0">
                <a:latin typeface="Times New Roman" pitchFamily="18" charset="0"/>
                <a:cs typeface="Times New Roman" pitchFamily="18" charset="0"/>
              </a:rPr>
              <a:t> </a:t>
            </a:r>
            <a:r>
              <a:rPr lang="fr-FR" sz="3200" baseline="30000" dirty="0" smtClean="0">
                <a:latin typeface="Times New Roman" pitchFamily="18" charset="0"/>
                <a:cs typeface="Times New Roman" pitchFamily="18" charset="0"/>
              </a:rPr>
              <a:t>Caroline JONES5</a:t>
            </a:r>
            <a:endParaRPr lang="fr-FR" sz="3200" baseline="30000" dirty="0">
              <a:latin typeface="Times New Roman" pitchFamily="18" charset="0"/>
              <a:cs typeface="Times New Roman" pitchFamily="18" charset="0"/>
            </a:endParaRPr>
          </a:p>
          <a:p>
            <a:pPr marL="514350" indent="-514350" algn="l">
              <a:buAutoNum type="arabicPlain"/>
            </a:pPr>
            <a:r>
              <a:rPr lang="fr-FR" sz="2400" dirty="0" smtClean="0">
                <a:latin typeface="Times New Roman" pitchFamily="18" charset="0"/>
                <a:cs typeface="Times New Roman" pitchFamily="18" charset="0"/>
              </a:rPr>
              <a:t>Centre National de recherche et de formation sur le paludisme (CNRFP)</a:t>
            </a:r>
          </a:p>
          <a:p>
            <a:pPr marL="514350" indent="-514350" algn="l">
              <a:buAutoNum type="arabicPlain"/>
            </a:pPr>
            <a:r>
              <a:rPr lang="fr-FR" sz="2400" dirty="0" smtClean="0">
                <a:latin typeface="Times New Roman" pitchFamily="18" charset="0"/>
                <a:cs typeface="Times New Roman" pitchFamily="18" charset="0"/>
              </a:rPr>
              <a:t>Institut de Recherche en Science de la Santé (IRSS/CNRST)</a:t>
            </a:r>
          </a:p>
          <a:p>
            <a:pPr marL="514350" indent="-514350" algn="l">
              <a:buAutoNum type="arabicPlain"/>
            </a:pPr>
            <a:r>
              <a:rPr lang="fr-FR" sz="2400" dirty="0" smtClean="0">
                <a:latin typeface="Times New Roman" pitchFamily="18" charset="0"/>
                <a:cs typeface="Times New Roman" pitchFamily="18" charset="0"/>
              </a:rPr>
              <a:t>Institut du Développement Rural à l’Université Nazi Boni de Bobo-Dioulasso (UNB)</a:t>
            </a:r>
          </a:p>
          <a:p>
            <a:pPr marL="514350" indent="-514350" algn="l">
              <a:buFontTx/>
              <a:buAutoNum type="arabicPlain"/>
            </a:pPr>
            <a:r>
              <a:rPr lang="en-GB" sz="2400" dirty="0" smtClean="0">
                <a:latin typeface="Times New Roman" pitchFamily="18" charset="0"/>
                <a:cs typeface="Times New Roman" pitchFamily="18" charset="0"/>
              </a:rPr>
              <a:t>Department of Vector Biology, Liverpool School of Tropical Medicine (LSTM), Liverpool, UK </a:t>
            </a:r>
            <a:endParaRPr lang="fr-FR" sz="2400" dirty="0" smtClean="0">
              <a:latin typeface="Times New Roman" pitchFamily="18" charset="0"/>
              <a:cs typeface="Times New Roman" pitchFamily="18" charset="0"/>
            </a:endParaRPr>
          </a:p>
          <a:p>
            <a:pPr marL="514350" indent="-514350" algn="l">
              <a:buFontTx/>
              <a:buAutoNum type="arabicPlain"/>
            </a:pPr>
            <a:r>
              <a:rPr lang="en-GB" sz="2400" dirty="0" smtClean="0">
                <a:latin typeface="Times New Roman" pitchFamily="18" charset="0"/>
                <a:cs typeface="Times New Roman" pitchFamily="18" charset="0"/>
              </a:rPr>
              <a:t>KEMRI </a:t>
            </a:r>
            <a:r>
              <a:rPr lang="en-GB" sz="2400" dirty="0" err="1" smtClean="0">
                <a:latin typeface="Times New Roman" pitchFamily="18" charset="0"/>
                <a:cs typeface="Times New Roman" pitchFamily="18" charset="0"/>
              </a:rPr>
              <a:t>Wellcome</a:t>
            </a:r>
            <a:r>
              <a:rPr lang="en-GB" sz="2400" dirty="0" smtClean="0">
                <a:latin typeface="Times New Roman" pitchFamily="18" charset="0"/>
                <a:cs typeface="Times New Roman" pitchFamily="18" charset="0"/>
              </a:rPr>
              <a:t> Trust Research Programme (KWTRP), and Centre for Global Health &amp; Tropical Medicine (CGHTM), Nuffield Department of Medicine, University of Oxford</a:t>
            </a:r>
            <a:endParaRPr lang="fr-FR" sz="2400" dirty="0" smtClean="0">
              <a:latin typeface="Times New Roman" pitchFamily="18" charset="0"/>
              <a:cs typeface="Times New Roman" pitchFamily="18" charset="0"/>
            </a:endParaRPr>
          </a:p>
          <a:p>
            <a:pPr marL="514350" indent="-514350"/>
            <a:r>
              <a:rPr lang="fr-FR" sz="2400" i="1" dirty="0" smtClean="0"/>
              <a:t> </a:t>
            </a:r>
          </a:p>
          <a:p>
            <a:pPr marL="514350" indent="-514350"/>
            <a:endParaRPr lang="fr-FR" sz="3200" dirty="0"/>
          </a:p>
        </p:txBody>
      </p:sp>
      <p:sp>
        <p:nvSpPr>
          <p:cNvPr id="2" name="ZoneTexte 11"/>
          <p:cNvSpPr txBox="1">
            <a:spLocks noChangeArrowheads="1"/>
          </p:cNvSpPr>
          <p:nvPr/>
        </p:nvSpPr>
        <p:spPr bwMode="auto">
          <a:xfrm>
            <a:off x="628541" y="27031988"/>
            <a:ext cx="15342673" cy="12448956"/>
          </a:xfrm>
          <a:prstGeom prst="rect">
            <a:avLst/>
          </a:prstGeom>
          <a:noFill/>
          <a:ln w="57150">
            <a:solidFill>
              <a:schemeClr val="accent1">
                <a:lumMod val="75000"/>
              </a:schemeClr>
            </a:solidFill>
            <a:miter lim="800000"/>
            <a:headEnd/>
            <a:tailEnd/>
          </a:ln>
        </p:spPr>
        <p:txBody>
          <a:bodyPr wrap="square" lIns="360000" tIns="360000" rIns="360000" bIns="172800">
            <a:spAutoFit/>
          </a:bodyPr>
          <a:lstStyle>
            <a:lvl1pPr eaLnBrk="0" hangingPunct="0">
              <a:defRPr sz="9100" b="1">
                <a:solidFill>
                  <a:schemeClr val="tx1"/>
                </a:solidFill>
                <a:latin typeface="Arial" charset="0"/>
                <a:ea typeface="ＭＳ Ｐゴシック" charset="0"/>
              </a:defRPr>
            </a:lvl1pPr>
            <a:lvl2pPr marL="742950" indent="-285750" eaLnBrk="0" hangingPunct="0">
              <a:defRPr sz="9100" b="1">
                <a:solidFill>
                  <a:schemeClr val="tx1"/>
                </a:solidFill>
                <a:latin typeface="Arial" charset="0"/>
                <a:ea typeface="ＭＳ Ｐゴシック" charset="0"/>
              </a:defRPr>
            </a:lvl2pPr>
            <a:lvl3pPr marL="1143000" indent="-228600" eaLnBrk="0" hangingPunct="0">
              <a:defRPr sz="9100" b="1">
                <a:solidFill>
                  <a:schemeClr val="tx1"/>
                </a:solidFill>
                <a:latin typeface="Arial" charset="0"/>
                <a:ea typeface="ＭＳ Ｐゴシック" charset="0"/>
              </a:defRPr>
            </a:lvl3pPr>
            <a:lvl4pPr marL="1600200" indent="-228600" eaLnBrk="0" hangingPunct="0">
              <a:defRPr sz="9100" b="1">
                <a:solidFill>
                  <a:schemeClr val="tx1"/>
                </a:solidFill>
                <a:latin typeface="Arial" charset="0"/>
                <a:ea typeface="ＭＳ Ｐゴシック" charset="0"/>
              </a:defRPr>
            </a:lvl4pPr>
            <a:lvl5pPr marL="2057400" indent="-228600" eaLnBrk="0" hangingPunct="0">
              <a:defRPr sz="91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91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91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91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9100" b="1">
                <a:solidFill>
                  <a:schemeClr val="tx1"/>
                </a:solidFill>
                <a:latin typeface="Arial" charset="0"/>
                <a:ea typeface="ＭＳ Ｐゴシック" charset="0"/>
              </a:defRPr>
            </a:lvl9pPr>
          </a:lstStyle>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smtClean="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a:p>
            <a:pPr algn="just" eaLnBrk="1" hangingPunct="1">
              <a:lnSpc>
                <a:spcPct val="120000"/>
              </a:lnSpc>
              <a:spcAft>
                <a:spcPts val="600"/>
              </a:spcAft>
              <a:buSzPct val="130000"/>
              <a:defRPr/>
            </a:pPr>
            <a:endParaRPr lang="fr-FR" sz="3000" b="0" dirty="0">
              <a:latin typeface="Arial"/>
              <a:ea typeface="ヒラギノ丸ゴ ProN W4"/>
              <a:cs typeface="Arial"/>
            </a:endParaRPr>
          </a:p>
        </p:txBody>
      </p:sp>
      <p:sp>
        <p:nvSpPr>
          <p:cNvPr id="19" name="AutoShape 543"/>
          <p:cNvSpPr>
            <a:spLocks noChangeArrowheads="1"/>
          </p:cNvSpPr>
          <p:nvPr/>
        </p:nvSpPr>
        <p:spPr bwMode="auto">
          <a:xfrm>
            <a:off x="628541" y="15959098"/>
            <a:ext cx="31009115" cy="693837"/>
          </a:xfrm>
          <a:prstGeom prst="roundRect">
            <a:avLst>
              <a:gd name="adj" fmla="val 16667"/>
            </a:avLst>
          </a:prstGeom>
          <a:solidFill>
            <a:schemeClr val="accent1">
              <a:lumMod val="75000"/>
            </a:schemeClr>
          </a:solidFill>
          <a:ln w="9525">
            <a:noFill/>
            <a:round/>
            <a:headEnd/>
            <a:tailEnd/>
          </a:ln>
          <a:effectLst/>
        </p:spPr>
        <p:txBody>
          <a:bodyPr wrap="none" anchor="ctr"/>
          <a:lstStyle/>
          <a:p>
            <a:r>
              <a:rPr lang="fr-FR" sz="3600" dirty="0" err="1" smtClean="0">
                <a:latin typeface="Times New Roman" pitchFamily="18" charset="0"/>
                <a:cs typeface="Times New Roman" pitchFamily="18" charset="0"/>
              </a:rPr>
              <a:t>Results</a:t>
            </a:r>
            <a:endParaRPr lang="fr-FR" sz="3600" dirty="0">
              <a:latin typeface="Times New Roman" pitchFamily="18" charset="0"/>
              <a:cs typeface="Times New Roman" pitchFamily="18" charset="0"/>
            </a:endParaRPr>
          </a:p>
        </p:txBody>
      </p:sp>
      <p:sp>
        <p:nvSpPr>
          <p:cNvPr id="22" name="ZoneTexte 12"/>
          <p:cNvSpPr txBox="1">
            <a:spLocks noChangeArrowheads="1"/>
          </p:cNvSpPr>
          <p:nvPr/>
        </p:nvSpPr>
        <p:spPr bwMode="auto">
          <a:xfrm>
            <a:off x="16785933" y="7750076"/>
            <a:ext cx="14832057" cy="6708824"/>
          </a:xfrm>
          <a:prstGeom prst="rect">
            <a:avLst/>
          </a:prstGeom>
          <a:noFill/>
          <a:ln w="57150">
            <a:solidFill>
              <a:schemeClr val="accent1">
                <a:lumMod val="75000"/>
              </a:schemeClr>
            </a:solidFill>
            <a:miter lim="800000"/>
            <a:headEnd/>
            <a:tailEnd/>
          </a:ln>
        </p:spPr>
        <p:txBody>
          <a:bodyPr lIns="360000" tIns="360000" rIns="360000" bIns="360000">
            <a:noAutofit/>
          </a:bodyPr>
          <a:lstStyle/>
          <a:p>
            <a:pPr algn="just">
              <a:lnSpc>
                <a:spcPct val="90000"/>
              </a:lnSpc>
              <a:spcAft>
                <a:spcPts val="600"/>
              </a:spcAft>
              <a:buSzPct val="130000"/>
              <a:buFont typeface="Wingdings" pitchFamily="2" charset="2"/>
              <a:buChar char="§"/>
            </a:pPr>
            <a:endParaRPr lang="en-US" sz="4000" b="0" dirty="0" smtClean="0">
              <a:latin typeface="Times New Roman" pitchFamily="18" charset="0"/>
              <a:cs typeface="Times New Roman" pitchFamily="18" charset="0"/>
            </a:endParaRPr>
          </a:p>
          <a:p>
            <a:pPr algn="just">
              <a:lnSpc>
                <a:spcPct val="90000"/>
              </a:lnSpc>
              <a:spcAft>
                <a:spcPts val="600"/>
              </a:spcAft>
              <a:buSzPct val="130000"/>
              <a:buFont typeface="Wingdings" pitchFamily="2" charset="2"/>
              <a:buChar char="§"/>
            </a:pPr>
            <a:r>
              <a:rPr lang="en-US" sz="2400" b="0" dirty="0" smtClean="0">
                <a:latin typeface="Times New Roman" pitchFamily="18" charset="0"/>
                <a:cs typeface="Times New Roman" pitchFamily="18" charset="0"/>
              </a:rPr>
              <a:t>This study were held in 6 health facilities of MIRA’s project, in </a:t>
            </a:r>
            <a:r>
              <a:rPr lang="en-US" sz="2400" b="0" dirty="0" err="1" smtClean="0">
                <a:latin typeface="Times New Roman" pitchFamily="18" charset="0"/>
                <a:cs typeface="Times New Roman" pitchFamily="18" charset="0"/>
              </a:rPr>
              <a:t>Banfora</a:t>
            </a:r>
            <a:r>
              <a:rPr lang="en-US" sz="2400" b="0" dirty="0" smtClean="0">
                <a:latin typeface="Times New Roman" pitchFamily="18" charset="0"/>
                <a:cs typeface="Times New Roman" pitchFamily="18" charset="0"/>
              </a:rPr>
              <a:t>, Cascades region, south-west of Burkina Faso. All participants had signed an inform consent or give a finger sprint for their participation. </a:t>
            </a:r>
          </a:p>
          <a:p>
            <a:pPr algn="just">
              <a:lnSpc>
                <a:spcPct val="90000"/>
              </a:lnSpc>
              <a:spcAft>
                <a:spcPts val="600"/>
              </a:spcAft>
              <a:buSzPct val="130000"/>
            </a:pPr>
            <a:endParaRPr lang="en-US" sz="2400" b="0" dirty="0" smtClean="0">
              <a:latin typeface="Times New Roman" pitchFamily="18" charset="0"/>
              <a:cs typeface="Times New Roman" pitchFamily="18" charset="0"/>
            </a:endParaRPr>
          </a:p>
          <a:p>
            <a:pPr algn="just">
              <a:lnSpc>
                <a:spcPct val="90000"/>
              </a:lnSpc>
              <a:spcAft>
                <a:spcPts val="600"/>
              </a:spcAft>
              <a:buSzPct val="130000"/>
            </a:pPr>
            <a:endParaRPr lang="en-US" sz="2400" b="0" dirty="0" smtClean="0">
              <a:latin typeface="Times New Roman" pitchFamily="18" charset="0"/>
              <a:cs typeface="Times New Roman" pitchFamily="18" charset="0"/>
            </a:endParaRPr>
          </a:p>
          <a:p>
            <a:pPr algn="just">
              <a:lnSpc>
                <a:spcPct val="90000"/>
              </a:lnSpc>
              <a:spcAft>
                <a:spcPts val="600"/>
              </a:spcAft>
              <a:buSzPct val="130000"/>
              <a:buFont typeface="Wingdings" pitchFamily="2" charset="2"/>
              <a:buChar char="§"/>
            </a:pPr>
            <a:endParaRPr lang="en-US" sz="2400" b="0" dirty="0" smtClean="0">
              <a:solidFill>
                <a:srgbClr val="FF0000"/>
              </a:solidFill>
              <a:latin typeface="Times New Roman" pitchFamily="18" charset="0"/>
              <a:cs typeface="Times New Roman" pitchFamily="18" charset="0"/>
            </a:endParaRPr>
          </a:p>
          <a:p>
            <a:pPr algn="just">
              <a:lnSpc>
                <a:spcPct val="90000"/>
              </a:lnSpc>
              <a:spcAft>
                <a:spcPts val="600"/>
              </a:spcAft>
              <a:buSzPct val="130000"/>
              <a:buFont typeface="Wingdings" pitchFamily="2" charset="2"/>
              <a:buChar char="§"/>
            </a:pPr>
            <a:r>
              <a:rPr lang="en-US" sz="2400" b="0" dirty="0" smtClean="0">
                <a:solidFill>
                  <a:srgbClr val="FF0000"/>
                </a:solidFill>
                <a:latin typeface="Times New Roman" pitchFamily="18" charset="0"/>
                <a:cs typeface="Times New Roman" pitchFamily="18" charset="0"/>
              </a:rPr>
              <a:t>120 questionnaires and 120 quantified observations were perform</a:t>
            </a:r>
            <a:r>
              <a:rPr lang="en-US" sz="2400" b="0" dirty="0" smtClean="0">
                <a:latin typeface="Times New Roman" pitchFamily="18" charset="0"/>
                <a:cs typeface="Times New Roman" pitchFamily="18" charset="0"/>
              </a:rPr>
              <a:t>. Then, </a:t>
            </a:r>
            <a:r>
              <a:rPr lang="en-US" sz="2400" b="0" dirty="0" smtClean="0">
                <a:solidFill>
                  <a:srgbClr val="FF0000"/>
                </a:solidFill>
                <a:latin typeface="Times New Roman" pitchFamily="18" charset="0"/>
                <a:cs typeface="Times New Roman" pitchFamily="18" charset="0"/>
              </a:rPr>
              <a:t>26 in-depth interviews </a:t>
            </a:r>
            <a:r>
              <a:rPr lang="en-US" sz="2400" b="0" dirty="0" smtClean="0">
                <a:latin typeface="Times New Roman" pitchFamily="18" charset="0"/>
                <a:cs typeface="Times New Roman" pitchFamily="18" charset="0"/>
              </a:rPr>
              <a:t>were perform within 22 with Health workers in health facilities, and 4 with Head of household. </a:t>
            </a:r>
          </a:p>
          <a:p>
            <a:pPr algn="just">
              <a:lnSpc>
                <a:spcPct val="90000"/>
              </a:lnSpc>
              <a:spcAft>
                <a:spcPts val="600"/>
              </a:spcAft>
              <a:buSzPct val="130000"/>
            </a:pPr>
            <a:endParaRPr lang="en-US" sz="2400" b="0" dirty="0" smtClean="0">
              <a:latin typeface="Times New Roman" pitchFamily="18" charset="0"/>
              <a:cs typeface="Times New Roman" pitchFamily="18" charset="0"/>
            </a:endParaRPr>
          </a:p>
          <a:p>
            <a:pPr algn="just">
              <a:lnSpc>
                <a:spcPct val="90000"/>
              </a:lnSpc>
              <a:spcAft>
                <a:spcPts val="600"/>
              </a:spcAft>
              <a:buSzPct val="130000"/>
            </a:pPr>
            <a:endParaRPr lang="en-US" sz="2400" b="0" dirty="0" smtClean="0">
              <a:latin typeface="Times New Roman" pitchFamily="18" charset="0"/>
              <a:cs typeface="Times New Roman" pitchFamily="18" charset="0"/>
            </a:endParaRPr>
          </a:p>
          <a:p>
            <a:pPr algn="just">
              <a:lnSpc>
                <a:spcPct val="90000"/>
              </a:lnSpc>
              <a:spcAft>
                <a:spcPts val="600"/>
              </a:spcAft>
              <a:buSzPct val="130000"/>
            </a:pPr>
            <a:endParaRPr lang="en-US" sz="2400" b="0" dirty="0" smtClean="0">
              <a:latin typeface="Times New Roman" pitchFamily="18" charset="0"/>
              <a:cs typeface="Times New Roman" pitchFamily="18" charset="0"/>
            </a:endParaRPr>
          </a:p>
          <a:p>
            <a:pPr algn="just">
              <a:lnSpc>
                <a:spcPct val="90000"/>
              </a:lnSpc>
              <a:spcAft>
                <a:spcPts val="600"/>
              </a:spcAft>
              <a:buSzPct val="130000"/>
              <a:buFont typeface="Wingdings" pitchFamily="2" charset="2"/>
              <a:buChar char="§"/>
            </a:pPr>
            <a:r>
              <a:rPr lang="en-US" sz="2400" b="0" dirty="0" smtClean="0">
                <a:latin typeface="Times New Roman" pitchFamily="18" charset="0"/>
                <a:cs typeface="Times New Roman" pitchFamily="18" charset="0"/>
              </a:rPr>
              <a:t>Analysis were done by using </a:t>
            </a:r>
            <a:r>
              <a:rPr lang="en-US" sz="2400" b="0" dirty="0" err="1" smtClean="0">
                <a:latin typeface="Times New Roman" pitchFamily="18" charset="0"/>
                <a:cs typeface="Times New Roman" pitchFamily="18" charset="0"/>
              </a:rPr>
              <a:t>Epi</a:t>
            </a:r>
            <a:r>
              <a:rPr lang="en-US" sz="2400" b="0" dirty="0" smtClean="0">
                <a:latin typeface="Times New Roman" pitchFamily="18" charset="0"/>
                <a:cs typeface="Times New Roman" pitchFamily="18" charset="0"/>
              </a:rPr>
              <a:t> Info software (7.1.3.3) for quantitative data and </a:t>
            </a:r>
            <a:r>
              <a:rPr lang="en-US" sz="2400" b="0" dirty="0" err="1" smtClean="0">
                <a:latin typeface="Times New Roman" pitchFamily="18" charset="0"/>
                <a:cs typeface="Times New Roman" pitchFamily="18" charset="0"/>
              </a:rPr>
              <a:t>N’Vivo</a:t>
            </a:r>
            <a:r>
              <a:rPr lang="en-US" sz="2400" b="0" dirty="0" smtClean="0">
                <a:latin typeface="Times New Roman" pitchFamily="18" charset="0"/>
                <a:cs typeface="Times New Roman" pitchFamily="18" charset="0"/>
              </a:rPr>
              <a:t> software help to do the</a:t>
            </a:r>
            <a:r>
              <a:rPr lang="en-US" sz="2400" dirty="0" smtClean="0">
                <a:latin typeface="Times New Roman" pitchFamily="18" charset="0"/>
                <a:cs typeface="Times New Roman" pitchFamily="18" charset="0"/>
              </a:rPr>
              <a:t> </a:t>
            </a:r>
            <a:r>
              <a:rPr lang="en-US" sz="2400" b="0" dirty="0" smtClean="0">
                <a:latin typeface="Times New Roman" pitchFamily="18" charset="0"/>
                <a:cs typeface="Times New Roman" pitchFamily="18" charset="0"/>
              </a:rPr>
              <a:t>thematic analysis of qualitative data. </a:t>
            </a:r>
            <a:endParaRPr lang="fr-FR" sz="2400" b="0" dirty="0" smtClean="0">
              <a:latin typeface="Times New Roman" pitchFamily="18" charset="0"/>
              <a:cs typeface="Times New Roman" pitchFamily="18" charset="0"/>
            </a:endParaRPr>
          </a:p>
          <a:p>
            <a:pPr algn="just">
              <a:lnSpc>
                <a:spcPct val="90000"/>
              </a:lnSpc>
              <a:spcAft>
                <a:spcPts val="600"/>
              </a:spcAft>
              <a:buSzPct val="130000"/>
              <a:buFont typeface="Wingdings" pitchFamily="2" charset="2"/>
              <a:buChar char="§"/>
            </a:pPr>
            <a:endParaRPr lang="fr-FR" sz="4000" b="0" dirty="0" smtClean="0">
              <a:cs typeface="Arial" pitchFamily="34" charset="0"/>
            </a:endParaRPr>
          </a:p>
          <a:p>
            <a:pPr algn="just">
              <a:lnSpc>
                <a:spcPct val="90000"/>
              </a:lnSpc>
              <a:spcAft>
                <a:spcPts val="600"/>
              </a:spcAft>
              <a:buSzPct val="130000"/>
              <a:buFont typeface="Wingdings" pitchFamily="2" charset="2"/>
              <a:buChar char="§"/>
            </a:pPr>
            <a:endParaRPr lang="fr-FR" sz="4000" b="0" dirty="0" smtClean="0">
              <a:cs typeface="Arial" pitchFamily="34" charset="0"/>
            </a:endParaRPr>
          </a:p>
          <a:p>
            <a:pPr algn="just">
              <a:lnSpc>
                <a:spcPct val="90000"/>
              </a:lnSpc>
              <a:spcAft>
                <a:spcPts val="600"/>
              </a:spcAft>
              <a:buSzPct val="130000"/>
              <a:buFont typeface="Wingdings" pitchFamily="2" charset="2"/>
              <a:buChar char="§"/>
            </a:pPr>
            <a:endParaRPr lang="fr-FR" sz="4000" b="0" dirty="0">
              <a:cs typeface="Arial" pitchFamily="34" charset="0"/>
            </a:endParaRPr>
          </a:p>
          <a:p>
            <a:pPr algn="just">
              <a:lnSpc>
                <a:spcPct val="90000"/>
              </a:lnSpc>
              <a:spcAft>
                <a:spcPts val="600"/>
              </a:spcAft>
              <a:buSzPct val="130000"/>
              <a:buFont typeface="Wingdings" pitchFamily="2" charset="2"/>
              <a:buChar char="§"/>
            </a:pPr>
            <a:endParaRPr lang="fr-FR" sz="4000" b="0" dirty="0">
              <a:cs typeface="Arial" pitchFamily="34" charset="0"/>
            </a:endParaRPr>
          </a:p>
          <a:p>
            <a:pPr algn="just">
              <a:lnSpc>
                <a:spcPct val="90000"/>
              </a:lnSpc>
              <a:spcAft>
                <a:spcPts val="600"/>
              </a:spcAft>
              <a:buSzPct val="130000"/>
              <a:buFont typeface="Wingdings" pitchFamily="2" charset="2"/>
              <a:buChar char="§"/>
            </a:pPr>
            <a:endParaRPr lang="fr-FR" sz="4000" b="0" dirty="0">
              <a:cs typeface="Arial" pitchFamily="34" charset="0"/>
            </a:endParaRPr>
          </a:p>
        </p:txBody>
      </p:sp>
      <p:sp>
        <p:nvSpPr>
          <p:cNvPr id="15372" name="ZoneTexte 26"/>
          <p:cNvSpPr txBox="1">
            <a:spLocks noChangeArrowheads="1"/>
          </p:cNvSpPr>
          <p:nvPr/>
        </p:nvSpPr>
        <p:spPr bwMode="auto">
          <a:xfrm>
            <a:off x="420414" y="42381637"/>
            <a:ext cx="7306495" cy="461665"/>
          </a:xfrm>
          <a:prstGeom prst="rect">
            <a:avLst/>
          </a:prstGeom>
          <a:solidFill>
            <a:schemeClr val="tx1"/>
          </a:solidFill>
          <a:ln w="9525">
            <a:noFill/>
            <a:miter lim="800000"/>
            <a:headEnd/>
            <a:tailEnd/>
          </a:ln>
        </p:spPr>
        <p:txBody>
          <a:bodyPr>
            <a:spAutoFit/>
          </a:bodyPr>
          <a:lstStyle/>
          <a:p>
            <a:r>
              <a:rPr lang="fr-FR" sz="2400" dirty="0">
                <a:solidFill>
                  <a:schemeClr val="bg1"/>
                </a:solidFill>
                <a:latin typeface="Times New Roman" pitchFamily="18" charset="0"/>
                <a:cs typeface="Times New Roman" pitchFamily="18" charset="0"/>
              </a:rPr>
              <a:t>Contact :             </a:t>
            </a:r>
            <a:r>
              <a:rPr lang="fr-FR" sz="2400" dirty="0" smtClean="0">
                <a:solidFill>
                  <a:schemeClr val="bg1"/>
                </a:solidFill>
                <a:latin typeface="Times New Roman" pitchFamily="18" charset="0"/>
                <a:cs typeface="Times New Roman" pitchFamily="18" charset="0"/>
              </a:rPr>
              <a:t>t.adama.cnrfp@fasonet.bf</a:t>
            </a:r>
            <a:endParaRPr lang="fr-FR" sz="2400" dirty="0">
              <a:solidFill>
                <a:schemeClr val="bg1"/>
              </a:solidFill>
              <a:latin typeface="Times New Roman" pitchFamily="18" charset="0"/>
              <a:cs typeface="Times New Roman" pitchFamily="18" charset="0"/>
            </a:endParaRPr>
          </a:p>
        </p:txBody>
      </p:sp>
      <p:sp>
        <p:nvSpPr>
          <p:cNvPr id="33" name="ZoneTexte 11"/>
          <p:cNvSpPr txBox="1">
            <a:spLocks noChangeArrowheads="1"/>
          </p:cNvSpPr>
          <p:nvPr/>
        </p:nvSpPr>
        <p:spPr bwMode="auto">
          <a:xfrm>
            <a:off x="823109" y="7736682"/>
            <a:ext cx="14977027" cy="7079408"/>
          </a:xfrm>
          <a:prstGeom prst="rect">
            <a:avLst/>
          </a:prstGeom>
          <a:noFill/>
          <a:ln w="57150">
            <a:solidFill>
              <a:schemeClr val="accent1">
                <a:lumMod val="75000"/>
              </a:schemeClr>
            </a:solidFill>
            <a:miter lim="800000"/>
            <a:headEnd/>
            <a:tailEnd/>
          </a:ln>
        </p:spPr>
        <p:txBody>
          <a:bodyPr lIns="360000" tIns="360000" rIns="360000" bIns="360000"/>
          <a:lstStyle/>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Malaria is the primary cause of mortality of all patients visit in Burkina Faso’ Health </a:t>
            </a:r>
            <a:r>
              <a:rPr lang="fr-FR" sz="2400" b="0" dirty="0" smtClean="0">
                <a:latin typeface="Times New Roman" pitchFamily="18" charset="0"/>
                <a:cs typeface="Times New Roman" pitchFamily="18" charset="0"/>
              </a:rPr>
              <a:t> </a:t>
            </a:r>
            <a:r>
              <a:rPr lang="en-US" sz="2400" b="0" dirty="0" smtClean="0">
                <a:latin typeface="Times New Roman" pitchFamily="18" charset="0"/>
                <a:cs typeface="Times New Roman" pitchFamily="18" charset="0"/>
              </a:rPr>
              <a:t>Facilities in Burkina Faso. Malaria is the first motive of consultation (54%), of hospitalization (63%) and the first reason of death (50%) in the health facilities (PNLP, 2015). </a:t>
            </a: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Despite the implementation of malaria control strategies effective elsewhere, including free distributions of LLINs in 2010, 2013, and 2016</a:t>
            </a:r>
            <a:r>
              <a:rPr lang="en-US" sz="2400" dirty="0" smtClean="0"/>
              <a:t>,</a:t>
            </a:r>
            <a:r>
              <a:rPr lang="fr-FR" sz="2400" dirty="0" smtClean="0"/>
              <a:t> </a:t>
            </a:r>
            <a:r>
              <a:rPr lang="en-US" sz="2400" b="0" dirty="0" smtClean="0">
                <a:latin typeface="Times New Roman" pitchFamily="18" charset="0"/>
                <a:cs typeface="Times New Roman" pitchFamily="18" charset="0"/>
              </a:rPr>
              <a:t>Burkina Faso is one of few country in which malaria remains the main reason of death, hence the necessity to know why the prevention strategies do not work well in Burkina Faso? </a:t>
            </a:r>
          </a:p>
          <a:p>
            <a:pPr algn="just"/>
            <a:endParaRPr lang="en-US" sz="2400" b="0" dirty="0" smtClean="0">
              <a:latin typeface="Times New Roman" pitchFamily="18" charset="0"/>
              <a:cs typeface="Times New Roman" pitchFamily="18" charset="0"/>
            </a:endParaRPr>
          </a:p>
          <a:p>
            <a:pPr algn="just"/>
            <a:endParaRPr lang="en-US" sz="36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The aim was to determine hidden factors which have negatives impacts in malaria control in Burkina Faso.</a:t>
            </a: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This study is a part of a wider project entitled Malaria in an Insecticide Resistant area in Africa (MIRA), witch is implementing in Burkina Faso.</a:t>
            </a:r>
          </a:p>
          <a:p>
            <a:pPr algn="just"/>
            <a:endParaRPr lang="fr-FR" sz="4000" b="0" dirty="0">
              <a:latin typeface="Times New Roman" pitchFamily="18" charset="0"/>
              <a:cs typeface="Times New Roman" pitchFamily="18" charset="0"/>
            </a:endParaRPr>
          </a:p>
        </p:txBody>
      </p:sp>
      <p:sp>
        <p:nvSpPr>
          <p:cNvPr id="31" name="ZoneTexte 11"/>
          <p:cNvSpPr txBox="1">
            <a:spLocks noChangeArrowheads="1"/>
          </p:cNvSpPr>
          <p:nvPr/>
        </p:nvSpPr>
        <p:spPr bwMode="auto">
          <a:xfrm>
            <a:off x="16630653" y="16030536"/>
            <a:ext cx="14815949" cy="19133669"/>
          </a:xfrm>
          <a:prstGeom prst="rect">
            <a:avLst/>
          </a:prstGeom>
          <a:noFill/>
          <a:ln w="57150">
            <a:solidFill>
              <a:schemeClr val="accent1">
                <a:lumMod val="75000"/>
              </a:schemeClr>
            </a:solidFill>
            <a:miter lim="800000"/>
            <a:headEnd/>
            <a:tailEnd/>
          </a:ln>
        </p:spPr>
        <p:txBody>
          <a:bodyPr wrap="square" lIns="360000" tIns="172800" rIns="360000" bIns="219600">
            <a:spAutoFit/>
          </a:bodyPr>
          <a:lstStyle>
            <a:lvl1pPr eaLnBrk="0" hangingPunct="0">
              <a:defRPr sz="9100" b="1">
                <a:solidFill>
                  <a:schemeClr val="tx1"/>
                </a:solidFill>
                <a:latin typeface="Arial" charset="0"/>
                <a:ea typeface="ＭＳ Ｐゴシック" charset="0"/>
                <a:cs typeface="ＭＳ Ｐゴシック" charset="0"/>
              </a:defRPr>
            </a:lvl1pPr>
            <a:lvl2pPr marL="742950" indent="-285750" eaLnBrk="0" hangingPunct="0">
              <a:defRPr sz="9100" b="1">
                <a:solidFill>
                  <a:schemeClr val="tx1"/>
                </a:solidFill>
                <a:latin typeface="Arial" charset="0"/>
                <a:ea typeface="ＭＳ Ｐゴシック" charset="0"/>
              </a:defRPr>
            </a:lvl2pPr>
            <a:lvl3pPr marL="1143000" indent="-228600" eaLnBrk="0" hangingPunct="0">
              <a:defRPr sz="9100" b="1">
                <a:solidFill>
                  <a:schemeClr val="tx1"/>
                </a:solidFill>
                <a:latin typeface="Arial" charset="0"/>
                <a:ea typeface="ＭＳ Ｐゴシック" charset="0"/>
              </a:defRPr>
            </a:lvl3pPr>
            <a:lvl4pPr marL="1600200" indent="-228600" eaLnBrk="0" hangingPunct="0">
              <a:defRPr sz="9100" b="1">
                <a:solidFill>
                  <a:schemeClr val="tx1"/>
                </a:solidFill>
                <a:latin typeface="Arial" charset="0"/>
                <a:ea typeface="ＭＳ Ｐゴシック" charset="0"/>
              </a:defRPr>
            </a:lvl4pPr>
            <a:lvl5pPr marL="2057400" indent="-228600" eaLnBrk="0" hangingPunct="0">
              <a:defRPr sz="91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91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91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91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9100" b="1">
                <a:solidFill>
                  <a:schemeClr val="tx1"/>
                </a:solidFill>
                <a:latin typeface="Arial" charset="0"/>
                <a:ea typeface="ＭＳ Ｐゴシック" charset="0"/>
              </a:defRPr>
            </a:lvl9pPr>
          </a:lstStyle>
          <a:p>
            <a:pPr algn="just"/>
            <a:r>
              <a:rPr lang="en-US" sz="4000" b="0" dirty="0" smtClean="0">
                <a:latin typeface="Times New Roman" pitchFamily="18" charset="0"/>
                <a:cs typeface="Times New Roman" pitchFamily="18" charset="0"/>
              </a:rPr>
              <a:t> </a:t>
            </a:r>
          </a:p>
          <a:p>
            <a:pPr algn="just"/>
            <a:endParaRPr lang="en-US" sz="40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About the attitude they must have after the drug vomiting neither 82.2% of participant received council. In addition, only a few participants (19.17%) were ask to come back in the health facility if their condition don’t go better. </a:t>
            </a:r>
          </a:p>
          <a:p>
            <a:pPr algn="just"/>
            <a:endParaRPr lang="en-US" sz="2400" b="0" dirty="0" smtClean="0">
              <a:latin typeface="Times New Roman" pitchFamily="18" charset="0"/>
              <a:cs typeface="Times New Roman" pitchFamily="18" charset="0"/>
            </a:endParaRPr>
          </a:p>
          <a:p>
            <a:pPr algn="just" eaLnBrk="1" hangingPunct="1">
              <a:lnSpc>
                <a:spcPct val="110000"/>
              </a:lnSpc>
              <a:spcAft>
                <a:spcPts val="600"/>
              </a:spcAft>
              <a:defRPr/>
            </a:pPr>
            <a:r>
              <a:rPr lang="en-US" sz="3600" dirty="0" smtClean="0">
                <a:latin typeface="Times New Roman" pitchFamily="18" charset="0"/>
                <a:cs typeface="Times New Roman" pitchFamily="18" charset="0"/>
              </a:rPr>
              <a:t>3. Community malaria case management </a:t>
            </a:r>
          </a:p>
          <a:p>
            <a:pPr algn="just" eaLnBrk="1" hangingPunct="1">
              <a:lnSpc>
                <a:spcPct val="110000"/>
              </a:lnSpc>
              <a:spcAft>
                <a:spcPts val="600"/>
              </a:spcAft>
              <a:defRPr/>
            </a:pPr>
            <a:endParaRPr lang="en-US" sz="2400" b="0" dirty="0" smtClean="0">
              <a:latin typeface="Times New Roman" pitchFamily="18" charset="0"/>
              <a:cs typeface="Times New Roman" pitchFamily="18" charset="0"/>
            </a:endParaRPr>
          </a:p>
          <a:p>
            <a:pPr algn="just" eaLnBrk="1" hangingPunct="1">
              <a:lnSpc>
                <a:spcPct val="110000"/>
              </a:lnSpc>
              <a:spcAft>
                <a:spcPts val="600"/>
              </a:spcAft>
              <a:defRPr/>
            </a:pPr>
            <a:endParaRPr lang="en-US" sz="2400" b="0" dirty="0" smtClean="0">
              <a:latin typeface="Times New Roman" pitchFamily="18" charset="0"/>
              <a:cs typeface="Times New Roman" pitchFamily="18" charset="0"/>
            </a:endParaRPr>
          </a:p>
          <a:p>
            <a:pPr algn="just" eaLnBrk="1" hangingPunct="1">
              <a:spcAft>
                <a:spcPts val="600"/>
              </a:spcAft>
              <a:defRPr/>
            </a:pPr>
            <a:r>
              <a:rPr lang="en-US" sz="2400" b="0" dirty="0" smtClean="0">
                <a:latin typeface="Times New Roman" pitchFamily="18" charset="0"/>
                <a:cs typeface="Times New Roman" pitchFamily="18" charset="0"/>
              </a:rPr>
              <a:t>Community members use the decoctions witch taste bitter by boiling the leaves of guava, mangoes, and papaya trees to treat malaria. They  drink, take a shower with the decoction, and breath the steam of this. Then, many community’ member think that a  mixed treatment can accelerate the recovery. A head of a household, aged 47 years, said: </a:t>
            </a:r>
            <a:r>
              <a:rPr lang="en-US" sz="2400" b="0" dirty="0" smtClean="0">
                <a:solidFill>
                  <a:srgbClr val="FF0000"/>
                </a:solidFill>
                <a:latin typeface="Times New Roman" pitchFamily="18" charset="0"/>
                <a:cs typeface="Times New Roman" pitchFamily="18" charset="0"/>
              </a:rPr>
              <a:t>“there is an older in the village who said me that when I will going well, I must cut some leaves to add to the doctor’ medicine, and I that I must not do only the doctor’ treatment. If I have got the canary (recipient to boil the leaves), I will do it to see” </a:t>
            </a:r>
            <a:endParaRPr lang="fr-FR" sz="2400" b="0" dirty="0" smtClean="0">
              <a:latin typeface="Times New Roman" pitchFamily="18" charset="0"/>
              <a:cs typeface="Times New Roman" pitchFamily="18" charset="0"/>
            </a:endParaRPr>
          </a:p>
          <a:p>
            <a:pPr algn="just" eaLnBrk="1" hangingPunct="1">
              <a:lnSpc>
                <a:spcPct val="110000"/>
              </a:lnSpc>
              <a:spcAft>
                <a:spcPts val="600"/>
              </a:spcAft>
              <a:defRPr/>
            </a:pPr>
            <a:endParaRPr lang="fr-FR" sz="4000" b="0" dirty="0" smtClean="0"/>
          </a:p>
          <a:p>
            <a:pPr algn="just" eaLnBrk="1" hangingPunct="1">
              <a:lnSpc>
                <a:spcPct val="110000"/>
              </a:lnSpc>
              <a:spcAft>
                <a:spcPts val="600"/>
              </a:spcAft>
              <a:defRPr/>
            </a:pPr>
            <a:endParaRPr lang="en-US" sz="4000" b="0" dirty="0" smtClean="0"/>
          </a:p>
          <a:p>
            <a:pPr algn="just" eaLnBrk="1" hangingPunct="1">
              <a:lnSpc>
                <a:spcPct val="110000"/>
              </a:lnSpc>
              <a:spcAft>
                <a:spcPts val="600"/>
              </a:spcAft>
              <a:defRPr/>
            </a:pPr>
            <a:endParaRPr lang="fr-FR" sz="40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p:txBody>
      </p:sp>
      <p:sp>
        <p:nvSpPr>
          <p:cNvPr id="36" name="ZoneTexte 11"/>
          <p:cNvSpPr txBox="1">
            <a:spLocks noChangeArrowheads="1"/>
          </p:cNvSpPr>
          <p:nvPr/>
        </p:nvSpPr>
        <p:spPr bwMode="auto">
          <a:xfrm>
            <a:off x="0" y="16816354"/>
            <a:ext cx="15490059" cy="10708783"/>
          </a:xfrm>
          <a:prstGeom prst="rect">
            <a:avLst/>
          </a:prstGeom>
          <a:noFill/>
          <a:ln w="57150">
            <a:solidFill>
              <a:schemeClr val="accent1">
                <a:lumMod val="75000"/>
              </a:schemeClr>
            </a:solidFill>
            <a:miter lim="800000"/>
            <a:headEnd/>
            <a:tailEnd/>
          </a:ln>
        </p:spPr>
        <p:txBody>
          <a:bodyPr wrap="square" lIns="360000" tIns="172800" rIns="360000" bIns="93600">
            <a:spAutoFit/>
          </a:bodyPr>
          <a:lstStyle>
            <a:lvl1pPr eaLnBrk="0" hangingPunct="0">
              <a:defRPr sz="9100" b="1">
                <a:solidFill>
                  <a:schemeClr val="tx1"/>
                </a:solidFill>
                <a:latin typeface="Arial" charset="0"/>
                <a:ea typeface="ＭＳ Ｐゴシック" charset="0"/>
                <a:cs typeface="ＭＳ Ｐゴシック" charset="0"/>
              </a:defRPr>
            </a:lvl1pPr>
            <a:lvl2pPr marL="742950" indent="-285750" eaLnBrk="0" hangingPunct="0">
              <a:defRPr sz="9100" b="1">
                <a:solidFill>
                  <a:schemeClr val="tx1"/>
                </a:solidFill>
                <a:latin typeface="Arial" charset="0"/>
                <a:ea typeface="ＭＳ Ｐゴシック" charset="0"/>
              </a:defRPr>
            </a:lvl2pPr>
            <a:lvl3pPr marL="1143000" indent="-228600" eaLnBrk="0" hangingPunct="0">
              <a:defRPr sz="9100" b="1">
                <a:solidFill>
                  <a:schemeClr val="tx1"/>
                </a:solidFill>
                <a:latin typeface="Arial" charset="0"/>
                <a:ea typeface="ＭＳ Ｐゴシック" charset="0"/>
              </a:defRPr>
            </a:lvl3pPr>
            <a:lvl4pPr marL="1600200" indent="-228600" eaLnBrk="0" hangingPunct="0">
              <a:defRPr sz="9100" b="1">
                <a:solidFill>
                  <a:schemeClr val="tx1"/>
                </a:solidFill>
                <a:latin typeface="Arial" charset="0"/>
                <a:ea typeface="ＭＳ Ｐゴシック" charset="0"/>
              </a:defRPr>
            </a:lvl4pPr>
            <a:lvl5pPr marL="2057400" indent="-228600" eaLnBrk="0" hangingPunct="0">
              <a:defRPr sz="91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91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91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91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9100" b="1">
                <a:solidFill>
                  <a:schemeClr val="tx1"/>
                </a:solidFill>
                <a:latin typeface="Arial" charset="0"/>
                <a:ea typeface="ＭＳ Ｐゴシック" charset="0"/>
              </a:defRPr>
            </a:lvl9pPr>
          </a:lstStyle>
          <a:p>
            <a:pPr algn="just" eaLnBrk="1" hangingPunct="1">
              <a:lnSpc>
                <a:spcPct val="110000"/>
              </a:lnSpc>
              <a:spcAft>
                <a:spcPts val="600"/>
              </a:spcAft>
              <a:defRPr/>
            </a:pPr>
            <a:r>
              <a:rPr lang="fr-FR" sz="3200" b="0" dirty="0" smtClean="0">
                <a:cs typeface="Arial" charset="0"/>
              </a:rPr>
              <a:t> </a:t>
            </a: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a:p>
            <a:pPr algn="just" eaLnBrk="1" hangingPunct="1">
              <a:lnSpc>
                <a:spcPct val="110000"/>
              </a:lnSpc>
              <a:spcAft>
                <a:spcPts val="600"/>
              </a:spcAft>
              <a:defRPr/>
            </a:pPr>
            <a:endParaRPr lang="fr-FR" sz="3200" b="0" dirty="0" smtClean="0">
              <a:cs typeface="Arial" charset="0"/>
            </a:endParaRPr>
          </a:p>
        </p:txBody>
      </p:sp>
      <p:sp>
        <p:nvSpPr>
          <p:cNvPr id="15378" name="ZoneTexte 11"/>
          <p:cNvSpPr txBox="1">
            <a:spLocks noChangeArrowheads="1"/>
          </p:cNvSpPr>
          <p:nvPr/>
        </p:nvSpPr>
        <p:spPr bwMode="auto">
          <a:xfrm>
            <a:off x="1" y="40408754"/>
            <a:ext cx="15342673" cy="2712190"/>
          </a:xfrm>
          <a:prstGeom prst="rect">
            <a:avLst/>
          </a:prstGeom>
          <a:noFill/>
          <a:ln w="57150">
            <a:noFill/>
            <a:miter lim="800000"/>
            <a:headEnd/>
            <a:tailEnd/>
          </a:ln>
        </p:spPr>
        <p:txBody>
          <a:bodyPr lIns="360000" tIns="360000" rIns="360000" bIns="360000">
            <a:spAutoFit/>
          </a:bodyPr>
          <a:lstStyle/>
          <a:p>
            <a:pPr algn="l">
              <a:spcAft>
                <a:spcPts val="600"/>
              </a:spcAft>
              <a:buSzPct val="130000"/>
            </a:pPr>
            <a:r>
              <a:rPr lang="fr-FR" sz="3600" u="sng" dirty="0" err="1" smtClean="0">
                <a:solidFill>
                  <a:srgbClr val="000000"/>
                </a:solidFill>
                <a:latin typeface="Times New Roman" pitchFamily="18" charset="0"/>
                <a:ea typeface="ヒラギノ丸ゴ ProN W4" charset="-128"/>
                <a:cs typeface="Times New Roman" pitchFamily="18" charset="0"/>
              </a:rPr>
              <a:t>Aknowlegment</a:t>
            </a:r>
            <a:r>
              <a:rPr lang="fr-FR" sz="3000" b="0" dirty="0" smtClean="0">
                <a:solidFill>
                  <a:srgbClr val="000000"/>
                </a:solidFill>
                <a:ea typeface="ヒラギノ丸ゴ ProN W4" charset="-128"/>
              </a:rPr>
              <a:t>:. </a:t>
            </a:r>
          </a:p>
          <a:p>
            <a:pPr algn="l">
              <a:spcAft>
                <a:spcPts val="600"/>
              </a:spcAft>
              <a:buSzPct val="130000"/>
            </a:pPr>
            <a:r>
              <a:rPr lang="fr-FR" sz="2400" b="0" dirty="0" smtClean="0">
                <a:solidFill>
                  <a:srgbClr val="000000"/>
                </a:solidFill>
                <a:latin typeface="Times New Roman" pitchFamily="18" charset="0"/>
                <a:ea typeface="ヒラギノ丸ゴ ProN W4" charset="-128"/>
                <a:cs typeface="Times New Roman" pitchFamily="18" charset="0"/>
              </a:rPr>
              <a:t>Liverpool </a:t>
            </a:r>
            <a:r>
              <a:rPr lang="fr-FR" sz="2400" b="0" dirty="0" err="1" smtClean="0">
                <a:solidFill>
                  <a:srgbClr val="000000"/>
                </a:solidFill>
                <a:latin typeface="Times New Roman" pitchFamily="18" charset="0"/>
                <a:ea typeface="ヒラギノ丸ゴ ProN W4" charset="-128"/>
                <a:cs typeface="Times New Roman" pitchFamily="18" charset="0"/>
              </a:rPr>
              <a:t>School</a:t>
            </a:r>
            <a:r>
              <a:rPr lang="fr-FR" sz="2400" b="0" dirty="0" smtClean="0">
                <a:solidFill>
                  <a:srgbClr val="000000"/>
                </a:solidFill>
                <a:latin typeface="Times New Roman" pitchFamily="18" charset="0"/>
                <a:ea typeface="ヒラギノ丸ゴ ProN W4" charset="-128"/>
                <a:cs typeface="Times New Roman" pitchFamily="18" charset="0"/>
              </a:rPr>
              <a:t> of Tropical  </a:t>
            </a:r>
            <a:r>
              <a:rPr lang="fr-FR" sz="2400" b="0" dirty="0" err="1" smtClean="0">
                <a:solidFill>
                  <a:srgbClr val="000000"/>
                </a:solidFill>
                <a:latin typeface="Times New Roman" pitchFamily="18" charset="0"/>
                <a:ea typeface="ヒラギノ丸ゴ ProN W4" charset="-128"/>
                <a:cs typeface="Times New Roman" pitchFamily="18" charset="0"/>
              </a:rPr>
              <a:t>Medicine</a:t>
            </a:r>
            <a:r>
              <a:rPr lang="fr-FR" sz="2400" b="0" dirty="0" smtClean="0">
                <a:solidFill>
                  <a:srgbClr val="000000"/>
                </a:solidFill>
                <a:latin typeface="Times New Roman" pitchFamily="18" charset="0"/>
                <a:ea typeface="ヒラギノ丸ゴ ProN W4" charset="-128"/>
                <a:cs typeface="Times New Roman" pitchFamily="18" charset="0"/>
              </a:rPr>
              <a:t> (LSTM), IRSS/CNRST</a:t>
            </a:r>
          </a:p>
          <a:p>
            <a:pPr algn="l">
              <a:spcAft>
                <a:spcPts val="600"/>
              </a:spcAft>
              <a:buSzPct val="130000"/>
            </a:pPr>
            <a:r>
              <a:rPr lang="fr-FR" sz="2400" b="0" dirty="0" err="1" smtClean="0">
                <a:solidFill>
                  <a:srgbClr val="000000"/>
                </a:solidFill>
                <a:latin typeface="Times New Roman" pitchFamily="18" charset="0"/>
                <a:ea typeface="ヒラギノ丸ゴ ProN W4" charset="-128"/>
                <a:cs typeface="Times New Roman" pitchFamily="18" charset="0"/>
              </a:rPr>
              <a:t>Health</a:t>
            </a:r>
            <a:r>
              <a:rPr lang="fr-FR" sz="2400" b="0" dirty="0" smtClean="0">
                <a:solidFill>
                  <a:srgbClr val="000000"/>
                </a:solidFill>
                <a:latin typeface="Times New Roman" pitchFamily="18" charset="0"/>
                <a:ea typeface="ヒラギノ丸ゴ ProN W4" charset="-128"/>
                <a:cs typeface="Times New Roman" pitchFamily="18" charset="0"/>
              </a:rPr>
              <a:t> </a:t>
            </a:r>
            <a:r>
              <a:rPr lang="fr-FR" sz="2400" b="0" dirty="0" err="1" smtClean="0">
                <a:solidFill>
                  <a:srgbClr val="000000"/>
                </a:solidFill>
                <a:latin typeface="Times New Roman" pitchFamily="18" charset="0"/>
                <a:ea typeface="ヒラギノ丸ゴ ProN W4" charset="-128"/>
                <a:cs typeface="Times New Roman" pitchFamily="18" charset="0"/>
              </a:rPr>
              <a:t>facilities</a:t>
            </a:r>
            <a:r>
              <a:rPr lang="fr-FR" sz="2400" b="0" dirty="0" smtClean="0">
                <a:solidFill>
                  <a:srgbClr val="000000"/>
                </a:solidFill>
                <a:latin typeface="Times New Roman" pitchFamily="18" charset="0"/>
                <a:ea typeface="ヒラギノ丸ゴ ProN W4" charset="-128"/>
                <a:cs typeface="Times New Roman" pitchFamily="18" charset="0"/>
              </a:rPr>
              <a:t>’ staff and </a:t>
            </a:r>
            <a:r>
              <a:rPr lang="fr-FR" sz="2400" b="0" dirty="0" err="1" smtClean="0">
                <a:solidFill>
                  <a:srgbClr val="000000"/>
                </a:solidFill>
                <a:latin typeface="Times New Roman" pitchFamily="18" charset="0"/>
                <a:ea typeface="ヒラギノ丸ゴ ProN W4" charset="-128"/>
                <a:cs typeface="Times New Roman" pitchFamily="18" charset="0"/>
              </a:rPr>
              <a:t>community</a:t>
            </a:r>
            <a:r>
              <a:rPr lang="fr-FR" sz="2400" b="0" dirty="0" smtClean="0">
                <a:solidFill>
                  <a:srgbClr val="000000"/>
                </a:solidFill>
                <a:latin typeface="Times New Roman" pitchFamily="18" charset="0"/>
                <a:ea typeface="ヒラギノ丸ゴ ProN W4" charset="-128"/>
                <a:cs typeface="Times New Roman" pitchFamily="18" charset="0"/>
              </a:rPr>
              <a:t> </a:t>
            </a:r>
            <a:r>
              <a:rPr lang="fr-FR" sz="2400" b="0" dirty="0" err="1" smtClean="0">
                <a:solidFill>
                  <a:srgbClr val="000000"/>
                </a:solidFill>
                <a:latin typeface="Times New Roman" pitchFamily="18" charset="0"/>
                <a:ea typeface="ヒラギノ丸ゴ ProN W4" charset="-128"/>
                <a:cs typeface="Times New Roman" pitchFamily="18" charset="0"/>
              </a:rPr>
              <a:t>members</a:t>
            </a:r>
            <a:r>
              <a:rPr lang="fr-FR" sz="2400" b="0" dirty="0" smtClean="0">
                <a:solidFill>
                  <a:srgbClr val="000000"/>
                </a:solidFill>
                <a:latin typeface="Times New Roman" pitchFamily="18" charset="0"/>
                <a:ea typeface="ヒラギノ丸ゴ ProN W4" charset="-128"/>
                <a:cs typeface="Times New Roman" pitchFamily="18" charset="0"/>
              </a:rPr>
              <a:t> </a:t>
            </a:r>
            <a:r>
              <a:rPr lang="fr-FR" sz="2400" b="0" dirty="0" err="1" smtClean="0">
                <a:solidFill>
                  <a:srgbClr val="000000"/>
                </a:solidFill>
                <a:latin typeface="Times New Roman" pitchFamily="18" charset="0"/>
                <a:ea typeface="ヒラギノ丸ゴ ProN W4" charset="-128"/>
                <a:cs typeface="Times New Roman" pitchFamily="18" charset="0"/>
              </a:rPr>
              <a:t>who</a:t>
            </a:r>
            <a:r>
              <a:rPr lang="fr-FR" sz="2400" b="0" dirty="0" smtClean="0">
                <a:solidFill>
                  <a:srgbClr val="000000"/>
                </a:solidFill>
                <a:latin typeface="Times New Roman" pitchFamily="18" charset="0"/>
                <a:ea typeface="ヒラギノ丸ゴ ProN W4" charset="-128"/>
                <a:cs typeface="Times New Roman" pitchFamily="18" charset="0"/>
              </a:rPr>
              <a:t> </a:t>
            </a:r>
            <a:r>
              <a:rPr lang="fr-FR" sz="2400" b="0" dirty="0" err="1" smtClean="0">
                <a:solidFill>
                  <a:srgbClr val="000000"/>
                </a:solidFill>
                <a:latin typeface="Times New Roman" pitchFamily="18" charset="0"/>
                <a:ea typeface="ヒラギノ丸ゴ ProN W4" charset="-128"/>
                <a:cs typeface="Times New Roman" pitchFamily="18" charset="0"/>
              </a:rPr>
              <a:t>participate</a:t>
            </a:r>
            <a:r>
              <a:rPr lang="fr-FR" sz="2400" b="0" dirty="0" smtClean="0">
                <a:solidFill>
                  <a:srgbClr val="000000"/>
                </a:solidFill>
                <a:latin typeface="Times New Roman" pitchFamily="18" charset="0"/>
                <a:ea typeface="ヒラギノ丸ゴ ProN W4" charset="-128"/>
                <a:cs typeface="Times New Roman" pitchFamily="18" charset="0"/>
              </a:rPr>
              <a:t> to </a:t>
            </a:r>
            <a:r>
              <a:rPr lang="fr-FR" sz="2400" b="0" dirty="0" err="1" smtClean="0">
                <a:solidFill>
                  <a:srgbClr val="000000"/>
                </a:solidFill>
                <a:latin typeface="Times New Roman" pitchFamily="18" charset="0"/>
                <a:ea typeface="ヒラギノ丸ゴ ProN W4" charset="-128"/>
                <a:cs typeface="Times New Roman" pitchFamily="18" charset="0"/>
              </a:rPr>
              <a:t>this</a:t>
            </a:r>
            <a:r>
              <a:rPr lang="fr-FR" sz="2400" b="0" dirty="0" smtClean="0">
                <a:solidFill>
                  <a:srgbClr val="000000"/>
                </a:solidFill>
                <a:latin typeface="Times New Roman" pitchFamily="18" charset="0"/>
                <a:ea typeface="ヒラギノ丸ゴ ProN W4" charset="-128"/>
                <a:cs typeface="Times New Roman" pitchFamily="18" charset="0"/>
              </a:rPr>
              <a:t> </a:t>
            </a:r>
            <a:r>
              <a:rPr lang="fr-FR" sz="2400" b="0" dirty="0" err="1" smtClean="0">
                <a:solidFill>
                  <a:srgbClr val="000000"/>
                </a:solidFill>
                <a:latin typeface="Times New Roman" pitchFamily="18" charset="0"/>
                <a:ea typeface="ヒラギノ丸ゴ ProN W4" charset="-128"/>
                <a:cs typeface="Times New Roman" pitchFamily="18" charset="0"/>
              </a:rPr>
              <a:t>study</a:t>
            </a:r>
            <a:endParaRPr lang="fr-FR" sz="2400" b="0" dirty="0" smtClean="0">
              <a:solidFill>
                <a:srgbClr val="000000"/>
              </a:solidFill>
              <a:latin typeface="Times New Roman" pitchFamily="18" charset="0"/>
              <a:ea typeface="ヒラギノ丸ゴ ProN W4" charset="-128"/>
              <a:cs typeface="Times New Roman" pitchFamily="18" charset="0"/>
            </a:endParaRPr>
          </a:p>
          <a:p>
            <a:pPr algn="l">
              <a:spcAft>
                <a:spcPts val="600"/>
              </a:spcAft>
              <a:buSzPct val="130000"/>
            </a:pPr>
            <a:endParaRPr lang="fr-FR" sz="3000" b="0" dirty="0">
              <a:solidFill>
                <a:srgbClr val="000000"/>
              </a:solidFill>
              <a:ea typeface="ヒラギノ丸ゴ ProN W4" charset="-128"/>
            </a:endParaRPr>
          </a:p>
        </p:txBody>
      </p:sp>
      <p:sp>
        <p:nvSpPr>
          <p:cNvPr id="15380" name="ZoneTexte 2"/>
          <p:cNvSpPr txBox="1">
            <a:spLocks noChangeArrowheads="1"/>
          </p:cNvSpPr>
          <p:nvPr/>
        </p:nvSpPr>
        <p:spPr bwMode="auto">
          <a:xfrm>
            <a:off x="711965" y="763488"/>
            <a:ext cx="30906025" cy="1492716"/>
          </a:xfrm>
          <a:prstGeom prst="rect">
            <a:avLst/>
          </a:prstGeom>
          <a:noFill/>
          <a:ln w="9525">
            <a:noFill/>
            <a:miter lim="800000"/>
            <a:headEnd/>
            <a:tailEnd/>
          </a:ln>
        </p:spPr>
        <p:txBody>
          <a:bodyPr wrap="square">
            <a:spAutoFit/>
          </a:bodyPr>
          <a:lstStyle/>
          <a:p>
            <a:r>
              <a:rPr lang="fr-FR" dirty="0" smtClean="0"/>
              <a:t> </a:t>
            </a:r>
            <a:endParaRPr lang="fr-FR" dirty="0"/>
          </a:p>
        </p:txBody>
      </p:sp>
      <p:sp>
        <p:nvSpPr>
          <p:cNvPr id="32" name="ZoneTexte 31"/>
          <p:cNvSpPr txBox="1"/>
          <p:nvPr/>
        </p:nvSpPr>
        <p:spPr>
          <a:xfrm>
            <a:off x="16713447" y="35577215"/>
            <a:ext cx="14904542" cy="5349496"/>
          </a:xfrm>
          <a:prstGeom prst="rect">
            <a:avLst/>
          </a:prstGeom>
          <a:noFill/>
          <a:ln w="57150">
            <a:solidFill>
              <a:schemeClr val="accent1">
                <a:lumMod val="75000"/>
              </a:schemeClr>
            </a:solidFill>
          </a:ln>
        </p:spPr>
        <p:txBody>
          <a:bodyPr lIns="360000" tIns="360000" rIns="360000" bIns="0">
            <a:spAutoFit/>
          </a:bodyPr>
          <a:lstStyle/>
          <a:p>
            <a:pPr algn="just"/>
            <a:r>
              <a:rPr lang="fr-FR" sz="3600" dirty="0" err="1" smtClean="0">
                <a:latin typeface="Times New Roman" pitchFamily="18" charset="0"/>
                <a:cs typeface="Times New Roman" pitchFamily="18" charset="0"/>
              </a:rPr>
              <a:t>References</a:t>
            </a:r>
            <a:r>
              <a:rPr lang="fr-FR" sz="3000" b="0" dirty="0" smtClean="0">
                <a:cs typeface="Arial" pitchFamily="34" charset="0"/>
              </a:rPr>
              <a:t>:</a:t>
            </a:r>
          </a:p>
          <a:p>
            <a:pPr algn="just"/>
            <a:endParaRPr lang="fr-FR" sz="3000" b="0" dirty="0">
              <a:cs typeface="Arial" pitchFamily="34" charset="0"/>
            </a:endParaRPr>
          </a:p>
          <a:p>
            <a:pPr algn="just"/>
            <a:r>
              <a:rPr lang="fr-FR" sz="2400" b="0" dirty="0">
                <a:latin typeface="Times New Roman" pitchFamily="18" charset="0"/>
                <a:cs typeface="Times New Roman" pitchFamily="18" charset="0"/>
              </a:rPr>
              <a:t>[1</a:t>
            </a:r>
            <a:r>
              <a:rPr lang="fr-FR" sz="2400" b="0" dirty="0" smtClean="0">
                <a:latin typeface="Times New Roman" pitchFamily="18" charset="0"/>
                <a:cs typeface="Times New Roman" pitchFamily="18" charset="0"/>
              </a:rPr>
              <a:t>] PNLP, Enquête sur les indicateurs du paludisme au Burkina Faso (EIPBF), Ouagadougou,  INSD,PNLP,  170 pages</a:t>
            </a:r>
          </a:p>
          <a:p>
            <a:pPr algn="just"/>
            <a:endParaRPr lang="fr-FR" sz="2400" b="0" dirty="0" smtClean="0">
              <a:latin typeface="Times New Roman" pitchFamily="18" charset="0"/>
              <a:cs typeface="Times New Roman" pitchFamily="18" charset="0"/>
            </a:endParaRPr>
          </a:p>
          <a:p>
            <a:pPr algn="just"/>
            <a:r>
              <a:rPr lang="fr-FR" sz="2400" b="0" dirty="0" smtClean="0">
                <a:latin typeface="Times New Roman" pitchFamily="18" charset="0"/>
                <a:cs typeface="Times New Roman" pitchFamily="18" charset="0"/>
              </a:rPr>
              <a:t>[2] </a:t>
            </a:r>
            <a:r>
              <a:rPr lang="en-US" sz="2400" b="0" dirty="0" smtClean="0">
                <a:latin typeface="Times New Roman" pitchFamily="18" charset="0"/>
                <a:cs typeface="Times New Roman" pitchFamily="18" charset="0"/>
              </a:rPr>
              <a:t>TATINA Chama Borges Luz et </a:t>
            </a:r>
            <a:r>
              <a:rPr lang="en-US" sz="2400" b="0" i="1" dirty="0" smtClean="0">
                <a:latin typeface="Times New Roman" pitchFamily="18" charset="0"/>
                <a:cs typeface="Times New Roman" pitchFamily="18" charset="0"/>
              </a:rPr>
              <a:t>al.</a:t>
            </a:r>
            <a:r>
              <a:rPr lang="en-US" sz="2400" b="0" dirty="0" smtClean="0">
                <a:latin typeface="Times New Roman" pitchFamily="18" charset="0"/>
                <a:cs typeface="Times New Roman" pitchFamily="18" charset="0"/>
              </a:rPr>
              <a:t>, Uncomplicated malaria among pregnant women in the Brazilian Amazon : Local barriers to prompt and effective case management, Elsevier, 2013 pp : 137-142</a:t>
            </a:r>
            <a:endParaRPr lang="fr-FR" sz="2400" b="0" dirty="0" smtClean="0">
              <a:latin typeface="Times New Roman" pitchFamily="18" charset="0"/>
              <a:cs typeface="Times New Roman" pitchFamily="18" charset="0"/>
            </a:endParaRPr>
          </a:p>
          <a:p>
            <a:pPr algn="just"/>
            <a:endParaRPr lang="fr-FR" sz="2400" b="0" dirty="0" smtClean="0">
              <a:latin typeface="Times New Roman" pitchFamily="18" charset="0"/>
              <a:cs typeface="Times New Roman" pitchFamily="18" charset="0"/>
            </a:endParaRPr>
          </a:p>
          <a:p>
            <a:pPr algn="just"/>
            <a:r>
              <a:rPr lang="fr-FR" sz="2400" b="0" dirty="0" smtClean="0">
                <a:latin typeface="Times New Roman" pitchFamily="18" charset="0"/>
                <a:cs typeface="Times New Roman" pitchFamily="18" charset="0"/>
              </a:rPr>
              <a:t> [3] WHO, World malaria report 2015, WHO, 2015, 280 pages</a:t>
            </a:r>
            <a:endParaRPr lang="fr-FR" sz="2400" b="0" dirty="0">
              <a:latin typeface="Times New Roman" pitchFamily="18" charset="0"/>
              <a:cs typeface="Times New Roman" pitchFamily="18" charset="0"/>
            </a:endParaRPr>
          </a:p>
          <a:p>
            <a:pPr algn="just"/>
            <a:endParaRPr lang="fr-FR" sz="3000" b="0" i="1" dirty="0">
              <a:cs typeface="Arial" pitchFamily="34" charset="0"/>
            </a:endParaRPr>
          </a:p>
          <a:p>
            <a:pPr algn="just"/>
            <a:endParaRPr lang="fr-FR" sz="3000" b="0" i="1" dirty="0">
              <a:cs typeface="Arial" pitchFamily="34" charset="0"/>
            </a:endParaRPr>
          </a:p>
          <a:p>
            <a:pPr algn="just"/>
            <a:endParaRPr lang="fr-FR" sz="3000" b="0" dirty="0">
              <a:cs typeface="Arial" pitchFamily="34" charset="0"/>
            </a:endParaRPr>
          </a:p>
        </p:txBody>
      </p:sp>
      <p:sp>
        <p:nvSpPr>
          <p:cNvPr id="24" name="AutoShape 543"/>
          <p:cNvSpPr>
            <a:spLocks noChangeArrowheads="1"/>
          </p:cNvSpPr>
          <p:nvPr/>
        </p:nvSpPr>
        <p:spPr bwMode="auto">
          <a:xfrm>
            <a:off x="690111" y="27991936"/>
            <a:ext cx="31009115" cy="693837"/>
          </a:xfrm>
          <a:prstGeom prst="roundRect">
            <a:avLst>
              <a:gd name="adj" fmla="val 16667"/>
            </a:avLst>
          </a:prstGeom>
          <a:solidFill>
            <a:schemeClr val="accent1">
              <a:lumMod val="75000"/>
            </a:schemeClr>
          </a:solidFill>
          <a:ln w="9525">
            <a:noFill/>
            <a:round/>
            <a:headEnd/>
            <a:tailEnd/>
          </a:ln>
          <a:effectLst/>
        </p:spPr>
        <p:txBody>
          <a:bodyPr wrap="none" anchor="ctr"/>
          <a:lstStyle/>
          <a:p>
            <a:r>
              <a:rPr lang="fr-FR" sz="3600" dirty="0" smtClean="0">
                <a:latin typeface="Times New Roman" pitchFamily="18" charset="0"/>
                <a:cs typeface="Times New Roman" pitchFamily="18" charset="0"/>
              </a:rPr>
              <a:t>Discussion &amp; Conclusion</a:t>
            </a:r>
            <a:r>
              <a:rPr lang="fr-FR" sz="5400" dirty="0" smtClean="0">
                <a:cs typeface="Arial" pitchFamily="34" charset="0"/>
              </a:rPr>
              <a:t> </a:t>
            </a:r>
            <a:endParaRPr lang="fr-FR" sz="5400" dirty="0">
              <a:cs typeface="Arial" pitchFamily="34" charset="0"/>
            </a:endParaRPr>
          </a:p>
        </p:txBody>
      </p:sp>
      <p:sp>
        <p:nvSpPr>
          <p:cNvPr id="3073" name="Rectangle 1"/>
          <p:cNvSpPr>
            <a:spLocks noChangeArrowheads="1"/>
          </p:cNvSpPr>
          <p:nvPr/>
        </p:nvSpPr>
        <p:spPr bwMode="auto">
          <a:xfrm>
            <a:off x="0" y="0"/>
            <a:ext cx="7228216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 pos="180975" algn="l"/>
                <a:tab pos="4951413" algn="l"/>
                <a:tab pos="5581650" algn="l"/>
                <a:tab pos="5670550" algn="l"/>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The guideline of uncomplicated malaria management recommends treating malaria after a Rapid diagnosis test positive by an antimalaria drug prescription according to the age and weight of the patient. However, in many health facilities, the health workers do not take the weight of the patients before prescribing an antimalaria drug. 22.71% of participants received a drug without their weigh taken. Then, although the health workers have a good knowledge on the guidelines, they prescribe Arthemether (20mg) plus Lumefantrine (120mg) as the first choice, nevertheless the guideline recommends Artesunate plus Amodiaquine in first intention. In fact, only 8.75% of the participants received Artesunate plus Amodiaquine and 59.16% received Arthemether (20mg) plus Lumefantrine (120mg). Community care management of malaria is done by the use of decoctions with the leaves of guava, mangoes, and papaya trees. For the treatment, the community members drinks, take a shower with the decoction, and breath the steam of this. There is not an exact posology for malaria treatment in community, whatever the age or the weight of the community member.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7228216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 pos="180975" algn="l"/>
                <a:tab pos="4951413" algn="l"/>
                <a:tab pos="5581650" algn="l"/>
                <a:tab pos="5670550" algn="l"/>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The guideline of uncomplicated malaria management recommends treating malaria after a Rapid diagnosis test positive by an antimalaria drug prescription according to the age and weight of the patient. However, in many health facilities, the health workers do not take the weight of the patients before prescribing an antimalaria drug. 22.71% of participants received a drug without their weigh taken. Then, although the health workers have a good knowledge on the guidelines, they prescribe Arthemether (20mg) plus Lumefantrine (120mg) as the first choice, nevertheless the guideline recommends Artesunate plus Amodiaquine in first intention. In fact, only 8.75% of the participants received Artesunate plus Amodiaquine and 59.16% received Arthemether (20mg) plus Lumefantrine (120mg). Community care management of malaria is done by the use of decoctions with the leaves of guava, mangoes, and papaya trees. For the treatment, the community members drinks, take a shower with the decoction, and breath the steam of this. There is not an exact posology for malaria treatment in community, whatever the age or the weight of the community member.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a:off x="0" y="0"/>
            <a:ext cx="7228216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 pos="180975" algn="l"/>
                <a:tab pos="4951413" algn="l"/>
                <a:tab pos="5581650" algn="l"/>
                <a:tab pos="5670550" algn="l"/>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The guideline of uncomplicated malaria management recommends treating malaria after a Rapid diagnosis test positive by an antimalaria drug prescription according to the age and weight of the patient. However, in many health facilities, the health workers do not take the weight of the patients before prescribing an antimalaria drug. 22.71% of participants received a drug without their weigh taken. Then, although the health workers have a good knowledge on the guidelines, they prescribe Arthemether (20mg) plus Lumefantrine (120mg) as the first choice, nevertheless the guideline recommends Artesunate plus Amodiaquine in first intention. In fact, only 8.75% of the participants received Artesunate plus Amodiaquine and 59.16% received Arthemether (20mg) plus Lumefantrine (120mg). Community care management of malaria is done by the use of decoctions with the leaves of guava, mangoes, and papaya trees. For the treatment, the community members drinks, take a shower with the decoction, and breath the steam of this. There is not an exact posology for malaria treatment in community, whatever the age or the weight of the community member.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4"/>
          <p:cNvSpPr/>
          <p:nvPr/>
        </p:nvSpPr>
        <p:spPr>
          <a:xfrm>
            <a:off x="690112" y="18287529"/>
            <a:ext cx="14797533" cy="7294305"/>
          </a:xfrm>
          <a:prstGeom prst="rect">
            <a:avLst/>
          </a:prstGeom>
        </p:spPr>
        <p:txBody>
          <a:bodyPr wrap="square">
            <a:spAutoFit/>
          </a:bodyPr>
          <a:lstStyle/>
          <a:p>
            <a:pPr algn="just"/>
            <a:r>
              <a:rPr lang="en-US" sz="4400" dirty="0" smtClean="0">
                <a:latin typeface="Times New Roman" pitchFamily="18" charset="0"/>
                <a:cs typeface="Times New Roman" pitchFamily="18" charset="0"/>
              </a:rPr>
              <a:t>1. </a:t>
            </a:r>
            <a:r>
              <a:rPr lang="en-US" sz="3600" dirty="0" smtClean="0">
                <a:latin typeface="Times New Roman" pitchFamily="18" charset="0"/>
                <a:cs typeface="Times New Roman" pitchFamily="18" charset="0"/>
              </a:rPr>
              <a:t>Health workers care practices</a:t>
            </a:r>
          </a:p>
          <a:p>
            <a:pPr algn="just"/>
            <a:endParaRPr lang="en-US" sz="4000" b="0" dirty="0" smtClean="0"/>
          </a:p>
          <a:p>
            <a:pPr algn="just"/>
            <a:r>
              <a:rPr lang="en-US" sz="2400" b="0" dirty="0" smtClean="0">
                <a:latin typeface="Times New Roman" pitchFamily="18" charset="0"/>
                <a:cs typeface="Times New Roman" pitchFamily="18" charset="0"/>
              </a:rPr>
              <a:t>Health workers prescribe </a:t>
            </a:r>
            <a:r>
              <a:rPr lang="en-US" sz="2400" b="0" dirty="0" err="1" smtClean="0">
                <a:latin typeface="Times New Roman" pitchFamily="18" charset="0"/>
                <a:cs typeface="Times New Roman" pitchFamily="18" charset="0"/>
              </a:rPr>
              <a:t>Artemether</a:t>
            </a:r>
            <a:r>
              <a:rPr lang="en-US" sz="2400" b="0" dirty="0" smtClean="0">
                <a:latin typeface="Times New Roman" pitchFamily="18" charset="0"/>
                <a:cs typeface="Times New Roman" pitchFamily="18" charset="0"/>
              </a:rPr>
              <a:t> (20mg) plus </a:t>
            </a:r>
            <a:r>
              <a:rPr lang="en-US" sz="2400" b="0" dirty="0" err="1" smtClean="0">
                <a:latin typeface="Times New Roman" pitchFamily="18" charset="0"/>
                <a:cs typeface="Times New Roman" pitchFamily="18" charset="0"/>
              </a:rPr>
              <a:t>Lumefantrine</a:t>
            </a:r>
            <a:r>
              <a:rPr lang="en-US" sz="2400" b="0" dirty="0" smtClean="0">
                <a:latin typeface="Times New Roman" pitchFamily="18" charset="0"/>
                <a:cs typeface="Times New Roman" pitchFamily="18" charset="0"/>
              </a:rPr>
              <a:t> (120mg) as the first choice, nevertheless the guideline recommends </a:t>
            </a:r>
            <a:r>
              <a:rPr lang="en-US" sz="2400" b="0" dirty="0" err="1" smtClean="0">
                <a:latin typeface="Times New Roman" pitchFamily="18" charset="0"/>
                <a:cs typeface="Times New Roman" pitchFamily="18" charset="0"/>
              </a:rPr>
              <a:t>Artesunate</a:t>
            </a:r>
            <a:r>
              <a:rPr lang="en-US" sz="2400" b="0" dirty="0" smtClean="0">
                <a:latin typeface="Times New Roman" pitchFamily="18" charset="0"/>
                <a:cs typeface="Times New Roman" pitchFamily="18" charset="0"/>
              </a:rPr>
              <a:t> plus </a:t>
            </a:r>
            <a:r>
              <a:rPr lang="en-US" sz="2400" b="0" dirty="0" err="1" smtClean="0">
                <a:latin typeface="Times New Roman" pitchFamily="18" charset="0"/>
                <a:cs typeface="Times New Roman" pitchFamily="18" charset="0"/>
              </a:rPr>
              <a:t>Amodiaquine</a:t>
            </a:r>
            <a:r>
              <a:rPr lang="en-US" sz="2400" b="0" dirty="0" smtClean="0">
                <a:latin typeface="Times New Roman" pitchFamily="18" charset="0"/>
                <a:cs typeface="Times New Roman" pitchFamily="18" charset="0"/>
              </a:rPr>
              <a:t> in first intention. From the questionnaire data, only 22% of participants had a positive malaria diagnosis but 54% received an anti malaria drug despite a negative diagnosis. 8.33% of these participants received </a:t>
            </a:r>
            <a:r>
              <a:rPr lang="en-US" sz="2400" b="0" dirty="0" err="1" smtClean="0">
                <a:latin typeface="Times New Roman" pitchFamily="18" charset="0"/>
                <a:cs typeface="Times New Roman" pitchFamily="18" charset="0"/>
              </a:rPr>
              <a:t>Artesunate</a:t>
            </a:r>
            <a:r>
              <a:rPr lang="en-US" sz="2400" b="0" dirty="0" smtClean="0">
                <a:latin typeface="Times New Roman" pitchFamily="18" charset="0"/>
                <a:cs typeface="Times New Roman" pitchFamily="18" charset="0"/>
              </a:rPr>
              <a:t> plus </a:t>
            </a:r>
            <a:r>
              <a:rPr lang="en-US" sz="2400" b="0" dirty="0" err="1" smtClean="0">
                <a:latin typeface="Times New Roman" pitchFamily="18" charset="0"/>
                <a:cs typeface="Times New Roman" pitchFamily="18" charset="0"/>
              </a:rPr>
              <a:t>Amodiaquine</a:t>
            </a:r>
            <a:r>
              <a:rPr lang="en-US" sz="2400" b="0" dirty="0" smtClean="0">
                <a:latin typeface="Times New Roman" pitchFamily="18" charset="0"/>
                <a:cs typeface="Times New Roman" pitchFamily="18" charset="0"/>
              </a:rPr>
              <a:t> (AS/AQ), 87.5% received </a:t>
            </a:r>
            <a:r>
              <a:rPr lang="en-US" sz="2400" b="0" dirty="0" err="1" smtClean="0">
                <a:latin typeface="Times New Roman" pitchFamily="18" charset="0"/>
                <a:cs typeface="Times New Roman" pitchFamily="18" charset="0"/>
              </a:rPr>
              <a:t>Artemether</a:t>
            </a:r>
            <a:r>
              <a:rPr lang="en-US" sz="2400" b="0" dirty="0" smtClean="0">
                <a:latin typeface="Times New Roman" pitchFamily="18" charset="0"/>
                <a:cs typeface="Times New Roman" pitchFamily="18" charset="0"/>
              </a:rPr>
              <a:t> plus </a:t>
            </a:r>
            <a:r>
              <a:rPr lang="en-US" sz="2400" b="0" dirty="0" err="1" smtClean="0">
                <a:latin typeface="Times New Roman" pitchFamily="18" charset="0"/>
                <a:cs typeface="Times New Roman" pitchFamily="18" charset="0"/>
              </a:rPr>
              <a:t>Lumefantrine</a:t>
            </a:r>
            <a:r>
              <a:rPr lang="en-US" sz="2400" b="0" dirty="0" smtClean="0">
                <a:latin typeface="Times New Roman" pitchFamily="18" charset="0"/>
                <a:cs typeface="Times New Roman" pitchFamily="18" charset="0"/>
              </a:rPr>
              <a:t> (AL), and 4.17 received Quinine or </a:t>
            </a:r>
            <a:r>
              <a:rPr lang="en-US" sz="2400" b="0" dirty="0" err="1" smtClean="0">
                <a:latin typeface="Times New Roman" pitchFamily="18" charset="0"/>
                <a:cs typeface="Times New Roman" pitchFamily="18" charset="0"/>
              </a:rPr>
              <a:t>Doxcyciline</a:t>
            </a:r>
            <a:r>
              <a:rPr lang="en-US" sz="2400" b="0" dirty="0" smtClean="0">
                <a:latin typeface="Times New Roman" pitchFamily="18" charset="0"/>
                <a:cs typeface="Times New Roman" pitchFamily="18" charset="0"/>
              </a:rPr>
              <a:t>.</a:t>
            </a:r>
          </a:p>
          <a:p>
            <a:pPr algn="just"/>
            <a:endParaRPr lang="en-US" sz="2400" b="0" dirty="0" smtClean="0">
              <a:latin typeface="Times New Roman" pitchFamily="18" charset="0"/>
              <a:cs typeface="Times New Roman" pitchFamily="18" charset="0"/>
            </a:endParaRPr>
          </a:p>
          <a:p>
            <a:pPr algn="just"/>
            <a:endParaRPr lang="en-US" sz="4000" b="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2. </a:t>
            </a:r>
            <a:r>
              <a:rPr lang="en-US" sz="3600" dirty="0" err="1" smtClean="0">
                <a:latin typeface="Times New Roman" pitchFamily="18" charset="0"/>
                <a:cs typeface="Times New Roman" pitchFamily="18" charset="0"/>
              </a:rPr>
              <a:t>Counciling</a:t>
            </a:r>
            <a:r>
              <a:rPr lang="en-US" sz="3600" dirty="0" smtClean="0">
                <a:latin typeface="Times New Roman" pitchFamily="18" charset="0"/>
                <a:cs typeface="Times New Roman" pitchFamily="18" charset="0"/>
              </a:rPr>
              <a:t>  to prevent malaria</a:t>
            </a:r>
          </a:p>
          <a:p>
            <a:pPr algn="just"/>
            <a:endParaRPr lang="en-US" sz="36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Health workers do not give all time the council about the drug taking. Observation data shows that only 21.67 % of children under 5/parents or legal tutors received council to take the drug with food. </a:t>
            </a:r>
            <a:endParaRPr lang="en-US" sz="2400" dirty="0" smtClean="0"/>
          </a:p>
          <a:p>
            <a:endParaRPr lang="en-US" sz="4000" dirty="0" smtClean="0"/>
          </a:p>
          <a:p>
            <a:endParaRPr lang="fr-FR" sz="4000" dirty="0"/>
          </a:p>
        </p:txBody>
      </p:sp>
      <p:sp>
        <p:nvSpPr>
          <p:cNvPr id="3076" name="Rectangle 4"/>
          <p:cNvSpPr>
            <a:spLocks noChangeArrowheads="1"/>
          </p:cNvSpPr>
          <p:nvPr/>
        </p:nvSpPr>
        <p:spPr bwMode="auto">
          <a:xfrm>
            <a:off x="0" y="0"/>
            <a:ext cx="3221093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 pos="180975" algn="l"/>
                <a:tab pos="4951413" algn="l"/>
                <a:tab pos="5581650" algn="l"/>
                <a:tab pos="5670550" algn="l"/>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In fact, only 8.75% of the participants received Artesunate plus Amodiaquine and 59.16% received Arthemether (20mg) plus Lumefantrine (120mg). Community care management of malaria is done by the use of decoctions with the leaves of guava, mangoes, and papaya trees. For the treatment, the community members drinks, take a shower with the decoction, and breath the steam of this. There is not an exact posology for malaria treatment in community, whatever the age or the weight of the community member.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p:nvPr/>
        </p:nvSpPr>
        <p:spPr>
          <a:xfrm>
            <a:off x="699979" y="28174996"/>
            <a:ext cx="14932030" cy="17574042"/>
          </a:xfrm>
          <a:prstGeom prst="rect">
            <a:avLst/>
          </a:prstGeom>
        </p:spPr>
        <p:txBody>
          <a:bodyPr wrap="square">
            <a:spAutoFit/>
          </a:bodyPr>
          <a:lstStyle/>
          <a:p>
            <a:pPr algn="just"/>
            <a:endParaRPr lang="en-US" sz="40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The deviation of drugs, is due to the poor of training and the slowness of the communication in the health system, between the district and the primary health facilities. </a:t>
            </a: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Our result corroborate the statement of </a:t>
            </a:r>
            <a:r>
              <a:rPr lang="en-US" sz="2400" b="0" dirty="0" err="1" smtClean="0">
                <a:latin typeface="Times New Roman" pitchFamily="18" charset="0"/>
                <a:cs typeface="Times New Roman" pitchFamily="18" charset="0"/>
              </a:rPr>
              <a:t>Tatina</a:t>
            </a:r>
            <a:r>
              <a:rPr lang="en-US" sz="2400" b="0" dirty="0" smtClean="0">
                <a:latin typeface="Times New Roman" pitchFamily="18" charset="0"/>
                <a:cs typeface="Times New Roman" pitchFamily="18" charset="0"/>
              </a:rPr>
              <a:t> Chama Borges Luz et al. (2013 :138), who said that the professional health worker did not perform the guideline of illness treatment because of many contradiction between the guidelines, and the poor of training. </a:t>
            </a: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Health workers justified this deviance of the guideline because of the adverse events of </a:t>
            </a:r>
            <a:r>
              <a:rPr lang="en-US" sz="2400" b="0" dirty="0" err="1" smtClean="0">
                <a:latin typeface="Times New Roman" pitchFamily="18" charset="0"/>
                <a:cs typeface="Times New Roman" pitchFamily="18" charset="0"/>
              </a:rPr>
              <a:t>Artesunate</a:t>
            </a:r>
            <a:r>
              <a:rPr lang="en-US" sz="2400" b="0" dirty="0" smtClean="0">
                <a:latin typeface="Times New Roman" pitchFamily="18" charset="0"/>
                <a:cs typeface="Times New Roman" pitchFamily="18" charset="0"/>
              </a:rPr>
              <a:t> plus </a:t>
            </a:r>
            <a:r>
              <a:rPr lang="en-US" sz="2400" b="0" dirty="0" err="1" smtClean="0">
                <a:latin typeface="Times New Roman" pitchFamily="18" charset="0"/>
                <a:cs typeface="Times New Roman" pitchFamily="18" charset="0"/>
              </a:rPr>
              <a:t>Amodiquine</a:t>
            </a:r>
            <a:r>
              <a:rPr lang="en-US" sz="2400" b="0" dirty="0" smtClean="0">
                <a:latin typeface="Times New Roman" pitchFamily="18" charset="0"/>
                <a:cs typeface="Times New Roman" pitchFamily="18" charset="0"/>
              </a:rPr>
              <a:t> (ASAQ), and specified  that ASAQ induce to the patient weakness and tiresome. </a:t>
            </a:r>
          </a:p>
          <a:p>
            <a:pPr algn="just"/>
            <a:endParaRPr lang="en-US" sz="4000" b="0" dirty="0" smtClean="0">
              <a:latin typeface="Times New Roman" pitchFamily="18" charset="0"/>
              <a:cs typeface="Times New Roman" pitchFamily="18" charset="0"/>
            </a:endParaRPr>
          </a:p>
          <a:p>
            <a:pPr algn="just"/>
            <a:endParaRPr lang="en-US" sz="4000" b="0" dirty="0" smtClean="0">
              <a:latin typeface="Times New Roman" pitchFamily="18" charset="0"/>
              <a:cs typeface="Times New Roman" pitchFamily="18" charset="0"/>
            </a:endParaRPr>
          </a:p>
          <a:p>
            <a:pPr algn="just"/>
            <a:endParaRPr lang="en-US" sz="4000" b="0" dirty="0" smtClean="0">
              <a:latin typeface="Times New Roman" pitchFamily="18" charset="0"/>
              <a:cs typeface="Times New Roman" pitchFamily="18" charset="0"/>
            </a:endParaRPr>
          </a:p>
          <a:p>
            <a:endParaRPr lang="en-US" sz="4000" b="0" dirty="0" smtClean="0">
              <a:latin typeface="Times New Roman" pitchFamily="18" charset="0"/>
              <a:cs typeface="Times New Roman" pitchFamily="18" charset="0"/>
            </a:endParaRP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fr-FR" sz="2400" dirty="0"/>
          </a:p>
        </p:txBody>
      </p:sp>
      <p:sp>
        <p:nvSpPr>
          <p:cNvPr id="4" name="Rectangle 2"/>
          <p:cNvSpPr>
            <a:spLocks noChangeArrowheads="1"/>
          </p:cNvSpPr>
          <p:nvPr/>
        </p:nvSpPr>
        <p:spPr bwMode="auto">
          <a:xfrm>
            <a:off x="0" y="0"/>
            <a:ext cx="4197065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Malaria control depends on many factors, as a good knowledge of prevention measures and the treatment witch is appropriate by the health workers and the community</a:t>
            </a:r>
            <a:r>
              <a:rPr kumimoji="0" lang="en-US"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 members. Health workers have an important role in the necessity to eradicate malaria through the prevention councils they give to the patients, and their drug prescriptions. Community care management for malaria is due to many traditional logical treatments. However, many health workers don</a:t>
            </a:r>
            <a:r>
              <a:rPr kumimoji="0" lang="en-US"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 involve the guideline of malaria treatment. In addition, the logical of community care management, and the stock out of the diagnosis tools, as the RDT, are challenge to resolve for an efficient malaria control.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p:nvPr/>
        </p:nvSpPr>
        <p:spPr>
          <a:xfrm>
            <a:off x="17071853" y="29498832"/>
            <a:ext cx="14204289" cy="3416320"/>
          </a:xfrm>
          <a:prstGeom prst="rect">
            <a:avLst/>
          </a:prstGeom>
        </p:spPr>
        <p:txBody>
          <a:bodyPr wrap="square">
            <a:spAutoFit/>
          </a:bodyPr>
          <a:lstStyle/>
          <a:p>
            <a:pPr algn="just"/>
            <a:r>
              <a:rPr lang="en-US" sz="2400" b="0" dirty="0" smtClean="0">
                <a:latin typeface="Times New Roman" pitchFamily="18" charset="0"/>
                <a:cs typeface="Times New Roman" pitchFamily="18" charset="0"/>
              </a:rPr>
              <a:t>Many health workers do not involve the guideline of malaria treatment. Then, community care management for malaria depends on many traditional logical treatments. If these traditional treatment are not moderate, this can induce anemia or kidney weakness according to many health workers. </a:t>
            </a: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endParaRPr lang="en-US" sz="2400" b="0" dirty="0" smtClean="0">
              <a:latin typeface="Times New Roman" pitchFamily="18" charset="0"/>
              <a:cs typeface="Times New Roman" pitchFamily="18" charset="0"/>
            </a:endParaRPr>
          </a:p>
          <a:p>
            <a:pPr algn="just"/>
            <a:r>
              <a:rPr lang="en-US" sz="2400" b="0" dirty="0" smtClean="0">
                <a:latin typeface="Times New Roman" pitchFamily="18" charset="0"/>
                <a:cs typeface="Times New Roman" pitchFamily="18" charset="0"/>
              </a:rPr>
              <a:t>The logical of community care management, and the stock out of the diagnosis tools, as the RDT, are challenge to resolve for an efficient malaria control. </a:t>
            </a:r>
            <a:endParaRPr lang="fr-FR" sz="2400" b="0" dirty="0" smtClean="0">
              <a:latin typeface="Times New Roman" pitchFamily="18" charset="0"/>
              <a:cs typeface="Times New Roman" pitchFamily="18" charset="0"/>
            </a:endParaRPr>
          </a:p>
        </p:txBody>
      </p:sp>
      <p:pic>
        <p:nvPicPr>
          <p:cNvPr id="27" name="Image 26"/>
          <p:cNvPicPr/>
          <p:nvPr/>
        </p:nvPicPr>
        <p:blipFill>
          <a:blip r:embed="rId3" cstate="print"/>
          <a:srcRect/>
          <a:stretch>
            <a:fillRect/>
          </a:stretch>
        </p:blipFill>
        <p:spPr bwMode="auto">
          <a:xfrm>
            <a:off x="5057697" y="807544"/>
            <a:ext cx="2643206" cy="1006830"/>
          </a:xfrm>
          <a:prstGeom prst="rect">
            <a:avLst/>
          </a:prstGeom>
          <a:solidFill>
            <a:srgbClr val="00FF00"/>
          </a:solidFill>
        </p:spPr>
      </p:pic>
      <p:pic>
        <p:nvPicPr>
          <p:cNvPr id="30" name="Picture 2" descr="C:\Users\user\Documents\Final Draft MIRA Logo V1.PNG"/>
          <p:cNvPicPr>
            <a:picLocks noChangeAspect="1" noChangeArrowheads="1"/>
          </p:cNvPicPr>
          <p:nvPr/>
        </p:nvPicPr>
        <p:blipFill>
          <a:blip r:embed="rId4"/>
          <a:srcRect/>
          <a:stretch>
            <a:fillRect/>
          </a:stretch>
        </p:blipFill>
        <p:spPr bwMode="auto">
          <a:xfrm>
            <a:off x="25987579" y="626717"/>
            <a:ext cx="3225548" cy="1116219"/>
          </a:xfrm>
          <a:prstGeom prst="rect">
            <a:avLst/>
          </a:prstGeom>
          <a:noFill/>
        </p:spPr>
      </p:pic>
      <p:pic>
        <p:nvPicPr>
          <p:cNvPr id="1027" name="Picture 3" descr="C:\Users\user\Documents\Logo LSTM.jpg"/>
          <p:cNvPicPr>
            <a:picLocks noChangeAspect="1" noChangeArrowheads="1"/>
          </p:cNvPicPr>
          <p:nvPr/>
        </p:nvPicPr>
        <p:blipFill>
          <a:blip r:embed="rId5"/>
          <a:srcRect/>
          <a:stretch>
            <a:fillRect/>
          </a:stretch>
        </p:blipFill>
        <p:spPr bwMode="auto">
          <a:xfrm>
            <a:off x="15187227" y="325339"/>
            <a:ext cx="3261851" cy="156047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8350" rtl="0" eaLnBrk="1" fontAlgn="base" latinLnBrk="0" hangingPunct="1">
          <a:lnSpc>
            <a:spcPct val="100000"/>
          </a:lnSpc>
          <a:spcBef>
            <a:spcPct val="0"/>
          </a:spcBef>
          <a:spcAft>
            <a:spcPct val="0"/>
          </a:spcAft>
          <a:buClrTx/>
          <a:buSzTx/>
          <a:buFontTx/>
          <a:buNone/>
          <a:tabLst/>
          <a:defRPr kumimoji="0" lang="fr-FR" sz="91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8350" rtl="0" eaLnBrk="1" fontAlgn="base" latinLnBrk="0" hangingPunct="1">
          <a:lnSpc>
            <a:spcPct val="100000"/>
          </a:lnSpc>
          <a:spcBef>
            <a:spcPct val="0"/>
          </a:spcBef>
          <a:spcAft>
            <a:spcPct val="0"/>
          </a:spcAft>
          <a:buClrTx/>
          <a:buSzTx/>
          <a:buFontTx/>
          <a:buNone/>
          <a:tabLst/>
          <a:defRPr kumimoji="0" lang="fr-FR" sz="9100" b="1"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14271</TotalTime>
  <Words>1580</Words>
  <Application>Microsoft Macintosh PowerPoint</Application>
  <PresentationFormat>Personnalisé</PresentationFormat>
  <Paragraphs>166</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Diapositive 0</vt:lpstr>
    </vt:vector>
  </TitlesOfParts>
  <Company>IRD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CAMES</dc:creator>
  <cp:lastModifiedBy>user</cp:lastModifiedBy>
  <cp:revision>369</cp:revision>
  <dcterms:created xsi:type="dcterms:W3CDTF">2006-07-31T10:45:41Z</dcterms:created>
  <dcterms:modified xsi:type="dcterms:W3CDTF">2017-10-16T08:55:49Z</dcterms:modified>
</cp:coreProperties>
</file>